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7"/>
  </p:notesMasterIdLst>
  <p:sldIdLst>
    <p:sldId id="256" r:id="rId2"/>
    <p:sldId id="257" r:id="rId3"/>
    <p:sldId id="449" r:id="rId4"/>
    <p:sldId id="398" r:id="rId5"/>
    <p:sldId id="403" r:id="rId6"/>
    <p:sldId id="425" r:id="rId7"/>
    <p:sldId id="427" r:id="rId8"/>
    <p:sldId id="432" r:id="rId9"/>
    <p:sldId id="422" r:id="rId10"/>
    <p:sldId id="404" r:id="rId11"/>
    <p:sldId id="301" r:id="rId12"/>
    <p:sldId id="421" r:id="rId13"/>
    <p:sldId id="302" r:id="rId14"/>
    <p:sldId id="429" r:id="rId15"/>
    <p:sldId id="374" r:id="rId16"/>
    <p:sldId id="376" r:id="rId17"/>
    <p:sldId id="435" r:id="rId18"/>
    <p:sldId id="437" r:id="rId19"/>
    <p:sldId id="439" r:id="rId20"/>
    <p:sldId id="324" r:id="rId21"/>
    <p:sldId id="434" r:id="rId22"/>
    <p:sldId id="469" r:id="rId23"/>
    <p:sldId id="347" r:id="rId24"/>
    <p:sldId id="283" r:id="rId25"/>
    <p:sldId id="462" r:id="rId26"/>
    <p:sldId id="353" r:id="rId27"/>
    <p:sldId id="354" r:id="rId28"/>
    <p:sldId id="356" r:id="rId29"/>
    <p:sldId id="358" r:id="rId30"/>
    <p:sldId id="357" r:id="rId31"/>
    <p:sldId id="325" r:id="rId32"/>
    <p:sldId id="413" r:id="rId33"/>
    <p:sldId id="361" r:id="rId34"/>
    <p:sldId id="409" r:id="rId35"/>
    <p:sldId id="458" r:id="rId36"/>
    <p:sldId id="465" r:id="rId37"/>
    <p:sldId id="467" r:id="rId38"/>
    <p:sldId id="410" r:id="rId39"/>
    <p:sldId id="364" r:id="rId40"/>
    <p:sldId id="365" r:id="rId41"/>
    <p:sldId id="414" r:id="rId42"/>
    <p:sldId id="366" r:id="rId43"/>
    <p:sldId id="367" r:id="rId44"/>
    <p:sldId id="368" r:id="rId45"/>
    <p:sldId id="415" r:id="rId46"/>
    <p:sldId id="267" r:id="rId47"/>
    <p:sldId id="369" r:id="rId48"/>
    <p:sldId id="470" r:id="rId49"/>
    <p:sldId id="471" r:id="rId50"/>
    <p:sldId id="442" r:id="rId51"/>
    <p:sldId id="443" r:id="rId52"/>
    <p:sldId id="444" r:id="rId53"/>
    <p:sldId id="445" r:id="rId54"/>
    <p:sldId id="446" r:id="rId55"/>
    <p:sldId id="447" r:id="rId56"/>
    <p:sldId id="448" r:id="rId57"/>
    <p:sldId id="431" r:id="rId58"/>
    <p:sldId id="387" r:id="rId59"/>
    <p:sldId id="299" r:id="rId60"/>
    <p:sldId id="388" r:id="rId61"/>
    <p:sldId id="461" r:id="rId62"/>
    <p:sldId id="389" r:id="rId63"/>
    <p:sldId id="391" r:id="rId64"/>
    <p:sldId id="381" r:id="rId65"/>
    <p:sldId id="382" r:id="rId66"/>
    <p:sldId id="384" r:id="rId67"/>
    <p:sldId id="275" r:id="rId68"/>
    <p:sldId id="260" r:id="rId69"/>
    <p:sldId id="352" r:id="rId70"/>
    <p:sldId id="385" r:id="rId71"/>
    <p:sldId id="390" r:id="rId72"/>
    <p:sldId id="394" r:id="rId73"/>
    <p:sldId id="407" r:id="rId74"/>
    <p:sldId id="348" r:id="rId75"/>
    <p:sldId id="258" r:id="rId76"/>
    <p:sldId id="266" r:id="rId77"/>
    <p:sldId id="359" r:id="rId78"/>
    <p:sldId id="261" r:id="rId79"/>
    <p:sldId id="285" r:id="rId80"/>
    <p:sldId id="280" r:id="rId81"/>
    <p:sldId id="406" r:id="rId82"/>
    <p:sldId id="377" r:id="rId83"/>
    <p:sldId id="375" r:id="rId84"/>
    <p:sldId id="378" r:id="rId85"/>
    <p:sldId id="438" r:id="rId86"/>
    <p:sldId id="440" r:id="rId87"/>
    <p:sldId id="451" r:id="rId88"/>
    <p:sldId id="452" r:id="rId89"/>
    <p:sldId id="453" r:id="rId90"/>
    <p:sldId id="454" r:id="rId91"/>
    <p:sldId id="455" r:id="rId92"/>
    <p:sldId id="456" r:id="rId93"/>
    <p:sldId id="457" r:id="rId94"/>
    <p:sldId id="459" r:id="rId95"/>
    <p:sldId id="468" r:id="rId96"/>
  </p:sldIdLst>
  <p:sldSz cx="12192000" cy="6858000"/>
  <p:notesSz cx="6858000" cy="9144000"/>
  <p:embeddedFontLst>
    <p:embeddedFont>
      <p:font typeface="Calibri" panose="020F0502020204030204" pitchFamily="34" charset="0"/>
      <p:regular r:id="rId98"/>
      <p:bold r:id="rId99"/>
      <p:italic r:id="rId100"/>
      <p:boldItalic r:id="rId101"/>
    </p:embeddedFont>
    <p:embeddedFont>
      <p:font typeface="Calibri Light" panose="020F0302020204030204" pitchFamily="34" charset="0"/>
      <p:regular r:id="rId102"/>
      <p:italic r:id="rId103"/>
    </p:embeddedFont>
    <p:embeddedFont>
      <p:font typeface="Cambria Math" panose="02040503050406030204" pitchFamily="18" charset="0"/>
      <p:regular r:id="rId104"/>
    </p:embeddedFont>
    <p:embeddedFont>
      <p:font typeface="Consolas" panose="020B0609020204030204" pitchFamily="49" charset="0"/>
      <p:regular r:id="rId105"/>
      <p:bold r:id="rId106"/>
      <p:italic r:id="rId107"/>
      <p:boldItalic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449"/>
          </p14:sldIdLst>
        </p14:section>
        <p14:section name="Automating Verification: Why?" id="{0BC79F9D-E67B-4E5E-89CE-69489642B918}">
          <p14:sldIdLst>
            <p14:sldId id="398"/>
            <p14:sldId id="403"/>
            <p14:sldId id="425"/>
            <p14:sldId id="427"/>
            <p14:sldId id="432"/>
            <p14:sldId id="422"/>
            <p14:sldId id="404"/>
          </p14:sldIdLst>
        </p14:section>
        <p14:section name="My Contribution" id="{FF968384-31B4-4AA6-869E-BB537D6F51B3}">
          <p14:sldIdLst>
            <p14:sldId id="301"/>
            <p14:sldId id="421"/>
            <p14:sldId id="302"/>
            <p14:sldId id="429"/>
            <p14:sldId id="374"/>
            <p14:sldId id="376"/>
            <p14:sldId id="435"/>
            <p14:sldId id="437"/>
            <p14:sldId id="439"/>
            <p14:sldId id="324"/>
            <p14:sldId id="434"/>
            <p14:sldId id="469"/>
            <p14:sldId id="347"/>
            <p14:sldId id="283"/>
            <p14:sldId id="462"/>
            <p14:sldId id="353"/>
            <p14:sldId id="354"/>
            <p14:sldId id="356"/>
            <p14:sldId id="358"/>
            <p14:sldId id="357"/>
            <p14:sldId id="325"/>
            <p14:sldId id="413"/>
            <p14:sldId id="361"/>
            <p14:sldId id="409"/>
            <p14:sldId id="458"/>
            <p14:sldId id="465"/>
            <p14:sldId id="467"/>
            <p14:sldId id="410"/>
            <p14:sldId id="364"/>
            <p14:sldId id="365"/>
            <p14:sldId id="414"/>
            <p14:sldId id="366"/>
            <p14:sldId id="367"/>
            <p14:sldId id="368"/>
            <p14:sldId id="415"/>
            <p14:sldId id="267"/>
            <p14:sldId id="369"/>
            <p14:sldId id="470"/>
            <p14:sldId id="471"/>
            <p14:sldId id="442"/>
            <p14:sldId id="443"/>
            <p14:sldId id="444"/>
            <p14:sldId id="445"/>
            <p14:sldId id="446"/>
            <p14:sldId id="447"/>
            <p14:sldId id="448"/>
            <p14:sldId id="431"/>
          </p14:sldIdLst>
        </p14:section>
        <p14:section name="Automating Verification: What next?" id="{63796275-F092-4043-B15F-F499E7B60E13}">
          <p14:sldIdLst>
            <p14:sldId id="387"/>
            <p14:sldId id="299"/>
            <p14:sldId id="388"/>
            <p14:sldId id="461"/>
            <p14:sldId id="389"/>
            <p14:sldId id="391"/>
            <p14:sldId id="381"/>
            <p14:sldId id="382"/>
            <p14:sldId id="384"/>
            <p14:sldId id="275"/>
          </p14:sldIdLst>
        </p14:section>
        <p14:section name="Rejects" id="{92108CC4-C9AB-4C4C-8B2A-DA70A1CB24D5}">
          <p14:sldIdLst>
            <p14:sldId id="260"/>
            <p14:sldId id="352"/>
            <p14:sldId id="385"/>
            <p14:sldId id="390"/>
            <p14:sldId id="394"/>
            <p14:sldId id="407"/>
            <p14:sldId id="348"/>
            <p14:sldId id="258"/>
            <p14:sldId id="266"/>
            <p14:sldId id="359"/>
            <p14:sldId id="261"/>
            <p14:sldId id="285"/>
            <p14:sldId id="280"/>
            <p14:sldId id="406"/>
            <p14:sldId id="377"/>
            <p14:sldId id="375"/>
            <p14:sldId id="378"/>
            <p14:sldId id="438"/>
            <p14:sldId id="440"/>
            <p14:sldId id="451"/>
            <p14:sldId id="452"/>
            <p14:sldId id="453"/>
            <p14:sldId id="454"/>
            <p14:sldId id="455"/>
            <p14:sldId id="456"/>
            <p14:sldId id="457"/>
            <p14:sldId id="459"/>
            <p14:sldId id="4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8" autoAdjust="0"/>
    <p:restoredTop sz="81584" autoAdjust="0"/>
  </p:normalViewPr>
  <p:slideViewPr>
    <p:cSldViewPr snapToGrid="0">
      <p:cViewPr varScale="1">
        <p:scale>
          <a:sx n="59" d="100"/>
          <a:sy n="59"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user small</c:v>
                </c:pt>
              </c:strCache>
            </c:strRef>
          </c:tx>
          <c:spPr>
            <a:ln w="19050" cap="rnd">
              <a:noFill/>
              <a:round/>
            </a:ln>
            <a:effectLst/>
          </c:spPr>
          <c:marker>
            <c:symbol val="circle"/>
            <c:size val="5"/>
            <c:spPr>
              <a:solidFill>
                <a:schemeClr val="tx1"/>
              </a:solidFill>
              <a:ln w="9525">
                <a:solidFill>
                  <a:schemeClr val="tx1"/>
                </a:solidFill>
              </a:ln>
              <a:effectLst/>
            </c:spPr>
          </c:marker>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Sheet1!$B$2:$B$135</c:f>
              <c:numCache>
                <c:formatCode>General</c:formatCode>
                <c:ptCount val="134"/>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numCache>
            </c:numRef>
          </c:yVal>
          <c:smooth val="0"/>
          <c:extLst>
            <c:ext xmlns:c16="http://schemas.microsoft.com/office/drawing/2014/chart" uri="{C3380CC4-5D6E-409C-BE32-E72D297353CC}">
              <c16:uniqueId val="{00000000-F1E7-46F3-9FE5-228F5712A2AA}"/>
            </c:ext>
          </c:extLst>
        </c:ser>
        <c:ser>
          <c:idx val="1"/>
          <c:order val="1"/>
          <c:tx>
            <c:strRef>
              <c:f>Sheet1!$C$1</c:f>
              <c:strCache>
                <c:ptCount val="1"/>
                <c:pt idx="0">
                  <c:v>user large</c:v>
                </c:pt>
              </c:strCache>
            </c:strRef>
          </c:tx>
          <c:spPr>
            <a:ln w="2540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ysDot"/>
              </a:ln>
              <a:effectLst/>
            </c:spPr>
            <c:trendlineType val="exp"/>
            <c:dispRSqr val="1"/>
            <c:dispEq val="1"/>
            <c:trendlineLbl>
              <c:layout>
                <c:manualLayout>
                  <c:x val="5.0104470383585294E-2"/>
                  <c:y val="-4.9143575205474049E-3"/>
                </c:manualLayout>
              </c:layout>
              <c:numFmt formatCode="General" sourceLinked="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Sheet1!$C$2:$C$135</c:f>
              <c:numCache>
                <c:formatCode>General</c:formatCode>
                <c:ptCount val="134"/>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c:ext xmlns:c16="http://schemas.microsoft.com/office/drawing/2014/chart" uri="{C3380CC4-5D6E-409C-BE32-E72D297353CC}">
              <c16:uniqueId val="{00000004-F1E7-46F3-9FE5-228F5712A2AA}"/>
            </c:ext>
          </c:extLst>
        </c:ser>
        <c:dLbls>
          <c:showLegendKey val="0"/>
          <c:showVal val="0"/>
          <c:showCatName val="0"/>
          <c:showSerName val="0"/>
          <c:showPercent val="0"/>
          <c:showBubbleSize val="0"/>
        </c:dLbls>
        <c:axId val="385370608"/>
        <c:axId val="216086144"/>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 limbs (machine integers per big integer)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majorUnit val="2"/>
        <c:minorUnit val="1"/>
      </c:valAx>
      <c:valAx>
        <c:axId val="216086144"/>
        <c:scaling>
          <c:orientation val="minMax"/>
          <c:max val="100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'UnsaturatedSolinas x64'!$B$1</c:f>
              <c:strCache>
                <c:ptCount val="1"/>
                <c:pt idx="0">
                  <c:v>Rewriter (VM)</c:v>
                </c:pt>
              </c:strCache>
            </c:strRef>
          </c:tx>
          <c:spPr>
            <a:ln w="19050" cap="rnd">
              <a:noFill/>
              <a:round/>
            </a:ln>
            <a:effectLst/>
          </c:spPr>
          <c:marker>
            <c:symbol val="circle"/>
            <c:size val="5"/>
            <c:spPr>
              <a:solidFill>
                <a:schemeClr val="accent1"/>
              </a:solidFill>
              <a:ln w="9525">
                <a:solidFill>
                  <a:schemeClr val="accent1"/>
                </a:solidFill>
              </a:ln>
              <a:effectLst/>
            </c:spPr>
          </c:marker>
          <c:xVal>
            <c:numRef>
              <c:f>'UnsaturatedSolinas x64'!$A$2:$A$81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x64'!$B$2:$B$81</c:f>
              <c:numCache>
                <c:formatCode>General</c:formatCode>
                <c:ptCount val="80"/>
                <c:pt idx="0">
                  <c:v>9.1999999999999998E-2</c:v>
                </c:pt>
                <c:pt idx="1">
                  <c:v>9.1999999999999998E-2</c:v>
                </c:pt>
                <c:pt idx="2">
                  <c:v>9.6000000000000002E-2</c:v>
                </c:pt>
                <c:pt idx="3">
                  <c:v>9.1999999999999998E-2</c:v>
                </c:pt>
                <c:pt idx="4">
                  <c:v>9.6000000000000002E-2</c:v>
                </c:pt>
                <c:pt idx="5">
                  <c:v>9.6000000000000002E-2</c:v>
                </c:pt>
                <c:pt idx="6">
                  <c:v>9.1999999999999998E-2</c:v>
                </c:pt>
                <c:pt idx="7">
                  <c:v>9.6000000000000002E-2</c:v>
                </c:pt>
                <c:pt idx="8">
                  <c:v>0.1</c:v>
                </c:pt>
                <c:pt idx="9">
                  <c:v>0.1</c:v>
                </c:pt>
                <c:pt idx="10">
                  <c:v>0.104</c:v>
                </c:pt>
                <c:pt idx="11">
                  <c:v>0.1</c:v>
                </c:pt>
                <c:pt idx="12">
                  <c:v>0.104</c:v>
                </c:pt>
                <c:pt idx="13">
                  <c:v>0.104</c:v>
                </c:pt>
                <c:pt idx="14">
                  <c:v>0.104</c:v>
                </c:pt>
                <c:pt idx="15">
                  <c:v>0.20699999999999999</c:v>
                </c:pt>
                <c:pt idx="16">
                  <c:v>0.19500000000000001</c:v>
                </c:pt>
                <c:pt idx="17">
                  <c:v>0.19900000000000001</c:v>
                </c:pt>
                <c:pt idx="18">
                  <c:v>#N/A</c:v>
                </c:pt>
                <c:pt idx="19">
                  <c:v>0.20699999999999999</c:v>
                </c:pt>
                <c:pt idx="20">
                  <c:v>0.20699999999999999</c:v>
                </c:pt>
                <c:pt idx="21">
                  <c:v>0.21099999999999999</c:v>
                </c:pt>
                <c:pt idx="22">
                  <c:v>#N/A</c:v>
                </c:pt>
                <c:pt idx="23">
                  <c:v>0.21099999999999999</c:v>
                </c:pt>
                <c:pt idx="24">
                  <c:v>0.223</c:v>
                </c:pt>
                <c:pt idx="25">
                  <c:v>0.219</c:v>
                </c:pt>
                <c:pt idx="26">
                  <c:v>#N/A</c:v>
                </c:pt>
                <c:pt idx="27">
                  <c:v>0.23100000000000001</c:v>
                </c:pt>
                <c:pt idx="28">
                  <c:v>0.219</c:v>
                </c:pt>
                <c:pt idx="29">
                  <c:v>#N/A</c:v>
                </c:pt>
                <c:pt idx="30">
                  <c:v>0.23100000000000001</c:v>
                </c:pt>
                <c:pt idx="31">
                  <c:v>0.22700000000000001</c:v>
                </c:pt>
                <c:pt idx="32">
                  <c:v>0.23100000000000001</c:v>
                </c:pt>
                <c:pt idx="33">
                  <c:v>0.36</c:v>
                </c:pt>
                <c:pt idx="34">
                  <c:v>0.36799999999999999</c:v>
                </c:pt>
                <c:pt idx="35">
                  <c:v>#N/A</c:v>
                </c:pt>
                <c:pt idx="36">
                  <c:v>0.372</c:v>
                </c:pt>
                <c:pt idx="37">
                  <c:v>0.36399999999999999</c:v>
                </c:pt>
                <c:pt idx="38">
                  <c:v>#N/A</c:v>
                </c:pt>
                <c:pt idx="39">
                  <c:v>#N/A</c:v>
                </c:pt>
                <c:pt idx="40">
                  <c:v>0.51900000000000002</c:v>
                </c:pt>
                <c:pt idx="41">
                  <c:v>0.36799999999999999</c:v>
                </c:pt>
                <c:pt idx="42">
                  <c:v>0.375</c:v>
                </c:pt>
                <c:pt idx="43">
                  <c:v>0.39500000000000002</c:v>
                </c:pt>
                <c:pt idx="44">
                  <c:v>0.39900000000000002</c:v>
                </c:pt>
                <c:pt idx="45">
                  <c:v>0.64800000000000002</c:v>
                </c:pt>
                <c:pt idx="46">
                  <c:v>#N/A</c:v>
                </c:pt>
                <c:pt idx="47">
                  <c:v>0.66</c:v>
                </c:pt>
                <c:pt idx="48">
                  <c:v>0.66400000000000003</c:v>
                </c:pt>
                <c:pt idx="49">
                  <c:v>0.66800000000000004</c:v>
                </c:pt>
                <c:pt idx="50">
                  <c:v>1.0640000000000001</c:v>
                </c:pt>
                <c:pt idx="51">
                  <c:v>1.1000000000000001</c:v>
                </c:pt>
                <c:pt idx="52">
                  <c:v>1.1000000000000001</c:v>
                </c:pt>
                <c:pt idx="53">
                  <c:v>1.107</c:v>
                </c:pt>
                <c:pt idx="54">
                  <c:v>1.119</c:v>
                </c:pt>
                <c:pt idx="55">
                  <c:v>1.123</c:v>
                </c:pt>
                <c:pt idx="56">
                  <c:v>#N/A</c:v>
                </c:pt>
                <c:pt idx="57">
                  <c:v>#N/A</c:v>
                </c:pt>
                <c:pt idx="58">
                  <c:v>#N/A</c:v>
                </c:pt>
                <c:pt idx="59">
                  <c:v>1.1120000000000001</c:v>
                </c:pt>
                <c:pt idx="60">
                  <c:v>1.1319999999999999</c:v>
                </c:pt>
                <c:pt idx="61">
                  <c:v>1.179</c:v>
                </c:pt>
                <c:pt idx="62">
                  <c:v>1.66</c:v>
                </c:pt>
                <c:pt idx="63">
                  <c:v>1.6439999999999999</c:v>
                </c:pt>
                <c:pt idx="64">
                  <c:v>#N/A</c:v>
                </c:pt>
                <c:pt idx="65">
                  <c:v>1.8280000000000001</c:v>
                </c:pt>
                <c:pt idx="66">
                  <c:v>#N/A</c:v>
                </c:pt>
                <c:pt idx="67">
                  <c:v>#N/A</c:v>
                </c:pt>
                <c:pt idx="68">
                  <c:v>1.8959999999999999</c:v>
                </c:pt>
                <c:pt idx="69">
                  <c:v>1.96</c:v>
                </c:pt>
                <c:pt idx="70">
                  <c:v>#N/A</c:v>
                </c:pt>
                <c:pt idx="71">
                  <c:v>2.7469999999999999</c:v>
                </c:pt>
                <c:pt idx="72">
                  <c:v>2.7469999999999999</c:v>
                </c:pt>
                <c:pt idx="73">
                  <c:v>2.7719999999999998</c:v>
                </c:pt>
                <c:pt idx="74">
                  <c:v>#N/A</c:v>
                </c:pt>
                <c:pt idx="75">
                  <c:v>3.7869999999999999</c:v>
                </c:pt>
                <c:pt idx="76">
                  <c:v>3.7869999999999999</c:v>
                </c:pt>
                <c:pt idx="77">
                  <c:v>#N/A</c:v>
                </c:pt>
                <c:pt idx="78">
                  <c:v>3.8079999999999998</c:v>
                </c:pt>
                <c:pt idx="79">
                  <c:v>3.012</c:v>
                </c:pt>
              </c:numCache>
            </c:numRef>
          </c:yVal>
          <c:smooth val="0"/>
          <c:extLst>
            <c:ext xmlns:c16="http://schemas.microsoft.com/office/drawing/2014/chart" uri="{C3380CC4-5D6E-409C-BE32-E72D297353CC}">
              <c16:uniqueId val="{00000000-EB87-4303-97AA-6B7CABC7436E}"/>
            </c:ext>
          </c:extLst>
        </c:ser>
        <c:ser>
          <c:idx val="1"/>
          <c:order val="1"/>
          <c:tx>
            <c:strRef>
              <c:f>'UnsaturatedSolinas x64'!$C$1</c:f>
              <c:strCache>
                <c:ptCount val="1"/>
                <c:pt idx="0">
                  <c:v>CPS+VM</c:v>
                </c:pt>
              </c:strCache>
            </c:strRef>
          </c:tx>
          <c:spPr>
            <a:ln w="25400" cap="rnd">
              <a:noFill/>
              <a:round/>
            </a:ln>
            <a:effectLst/>
          </c:spPr>
          <c:marker>
            <c:symbol val="circle"/>
            <c:size val="5"/>
            <c:spPr>
              <a:solidFill>
                <a:schemeClr val="accent2"/>
              </a:solidFill>
              <a:ln w="9525">
                <a:solidFill>
                  <a:schemeClr val="accent2"/>
                </a:solidFill>
              </a:ln>
              <a:effectLst/>
            </c:spPr>
          </c:marker>
          <c:xVal>
            <c:numRef>
              <c:f>'UnsaturatedSolinas x64'!$A$2:$A$81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x64'!$C$2:$C$81</c:f>
              <c:numCache>
                <c:formatCode>General</c:formatCode>
                <c:ptCount val="80"/>
                <c:pt idx="0">
                  <c:v>0.11600000000000001</c:v>
                </c:pt>
                <c:pt idx="1">
                  <c:v>0.112</c:v>
                </c:pt>
                <c:pt idx="2">
                  <c:v>0.128</c:v>
                </c:pt>
                <c:pt idx="3">
                  <c:v>0.13200000000000001</c:v>
                </c:pt>
                <c:pt idx="4">
                  <c:v>0.108</c:v>
                </c:pt>
                <c:pt idx="5">
                  <c:v>0.124</c:v>
                </c:pt>
                <c:pt idx="6">
                  <c:v>0.124</c:v>
                </c:pt>
                <c:pt idx="7">
                  <c:v>0.11899999999999999</c:v>
                </c:pt>
                <c:pt idx="8">
                  <c:v>0.13200000000000001</c:v>
                </c:pt>
                <c:pt idx="9">
                  <c:v>0.128</c:v>
                </c:pt>
                <c:pt idx="10">
                  <c:v>0.12</c:v>
                </c:pt>
                <c:pt idx="11">
                  <c:v>0.12</c:v>
                </c:pt>
                <c:pt idx="12">
                  <c:v>0.112</c:v>
                </c:pt>
                <c:pt idx="13">
                  <c:v>0.11600000000000001</c:v>
                </c:pt>
                <c:pt idx="14">
                  <c:v>0.13500000000000001</c:v>
                </c:pt>
                <c:pt idx="15">
                  <c:v>0.155</c:v>
                </c:pt>
                <c:pt idx="16">
                  <c:v>0.16700000000000001</c:v>
                </c:pt>
                <c:pt idx="17">
                  <c:v>0.16800000000000001</c:v>
                </c:pt>
                <c:pt idx="18">
                  <c:v>#N/A</c:v>
                </c:pt>
                <c:pt idx="19">
                  <c:v>0.16300000000000001</c:v>
                </c:pt>
                <c:pt idx="20">
                  <c:v>0.151</c:v>
                </c:pt>
                <c:pt idx="21">
                  <c:v>0.17100000000000001</c:v>
                </c:pt>
                <c:pt idx="22">
                  <c:v>#N/A</c:v>
                </c:pt>
                <c:pt idx="23">
                  <c:v>0.17100000000000001</c:v>
                </c:pt>
                <c:pt idx="24">
                  <c:v>0.18</c:v>
                </c:pt>
                <c:pt idx="25">
                  <c:v>0.159</c:v>
                </c:pt>
                <c:pt idx="26">
                  <c:v>#N/A</c:v>
                </c:pt>
                <c:pt idx="27">
                  <c:v>0.16700000000000001</c:v>
                </c:pt>
                <c:pt idx="28">
                  <c:v>0.20300000000000001</c:v>
                </c:pt>
                <c:pt idx="29">
                  <c:v>#N/A</c:v>
                </c:pt>
                <c:pt idx="30">
                  <c:v>0.19500000000000001</c:v>
                </c:pt>
                <c:pt idx="31">
                  <c:v>0.19500000000000001</c:v>
                </c:pt>
                <c:pt idx="32">
                  <c:v>0.20300000000000001</c:v>
                </c:pt>
                <c:pt idx="33">
                  <c:v>0.251</c:v>
                </c:pt>
                <c:pt idx="34">
                  <c:v>0.25600000000000001</c:v>
                </c:pt>
                <c:pt idx="35">
                  <c:v>#N/A</c:v>
                </c:pt>
                <c:pt idx="36">
                  <c:v>0.26800000000000002</c:v>
                </c:pt>
                <c:pt idx="37">
                  <c:v>0.27600000000000002</c:v>
                </c:pt>
                <c:pt idx="38">
                  <c:v>#N/A</c:v>
                </c:pt>
                <c:pt idx="39">
                  <c:v>#N/A</c:v>
                </c:pt>
                <c:pt idx="40">
                  <c:v>0.372</c:v>
                </c:pt>
                <c:pt idx="41">
                  <c:v>0.29199999999999998</c:v>
                </c:pt>
                <c:pt idx="42">
                  <c:v>0.29499999999999998</c:v>
                </c:pt>
                <c:pt idx="43">
                  <c:v>0.31900000000000001</c:v>
                </c:pt>
                <c:pt idx="44">
                  <c:v>0.33900000000000002</c:v>
                </c:pt>
                <c:pt idx="45">
                  <c:v>0.5</c:v>
                </c:pt>
                <c:pt idx="46">
                  <c:v>#N/A</c:v>
                </c:pt>
                <c:pt idx="47">
                  <c:v>0.52700000000000002</c:v>
                </c:pt>
                <c:pt idx="48">
                  <c:v>0.53200000000000003</c:v>
                </c:pt>
                <c:pt idx="49">
                  <c:v>0.56399999999999995</c:v>
                </c:pt>
                <c:pt idx="50">
                  <c:v>0.80800000000000005</c:v>
                </c:pt>
                <c:pt idx="51">
                  <c:v>0.86</c:v>
                </c:pt>
                <c:pt idx="52">
                  <c:v>0.871</c:v>
                </c:pt>
                <c:pt idx="53">
                  <c:v>0.85099999999999998</c:v>
                </c:pt>
                <c:pt idx="54">
                  <c:v>0.871</c:v>
                </c:pt>
                <c:pt idx="55">
                  <c:v>0.88800000000000001</c:v>
                </c:pt>
                <c:pt idx="56">
                  <c:v>#N/A</c:v>
                </c:pt>
                <c:pt idx="57">
                  <c:v>#N/A</c:v>
                </c:pt>
                <c:pt idx="58">
                  <c:v>#N/A</c:v>
                </c:pt>
                <c:pt idx="59">
                  <c:v>0.871</c:v>
                </c:pt>
                <c:pt idx="60">
                  <c:v>0.90300000000000002</c:v>
                </c:pt>
                <c:pt idx="61">
                  <c:v>0.91600000000000004</c:v>
                </c:pt>
                <c:pt idx="62">
                  <c:v>1.2589999999999999</c:v>
                </c:pt>
                <c:pt idx="63">
                  <c:v>1.2989999999999999</c:v>
                </c:pt>
                <c:pt idx="64">
                  <c:v>#N/A</c:v>
                </c:pt>
                <c:pt idx="65">
                  <c:v>1.452</c:v>
                </c:pt>
                <c:pt idx="66">
                  <c:v>#N/A</c:v>
                </c:pt>
                <c:pt idx="67">
                  <c:v>#N/A</c:v>
                </c:pt>
                <c:pt idx="68">
                  <c:v>1.516</c:v>
                </c:pt>
                <c:pt idx="69">
                  <c:v>1.619</c:v>
                </c:pt>
                <c:pt idx="70">
                  <c:v>#N/A</c:v>
                </c:pt>
                <c:pt idx="71">
                  <c:v>2.2189999999999999</c:v>
                </c:pt>
                <c:pt idx="72">
                  <c:v>2.2149999999999999</c:v>
                </c:pt>
                <c:pt idx="73">
                  <c:v>2.2440000000000002</c:v>
                </c:pt>
                <c:pt idx="74">
                  <c:v>#N/A</c:v>
                </c:pt>
                <c:pt idx="75">
                  <c:v>3.048</c:v>
                </c:pt>
                <c:pt idx="76">
                  <c:v>3.0550000000000002</c:v>
                </c:pt>
                <c:pt idx="77">
                  <c:v>#N/A</c:v>
                </c:pt>
                <c:pt idx="78">
                  <c:v>3.0390000000000001</c:v>
                </c:pt>
                <c:pt idx="79">
                  <c:v>2.472</c:v>
                </c:pt>
              </c:numCache>
            </c:numRef>
          </c:yVal>
          <c:smooth val="0"/>
          <c:extLst>
            <c:ext xmlns:c16="http://schemas.microsoft.com/office/drawing/2014/chart" uri="{C3380CC4-5D6E-409C-BE32-E72D297353CC}">
              <c16:uniqueId val="{00000050-C3C4-40D8-A864-20F3B922AA81}"/>
            </c:ext>
          </c:extLst>
        </c:ser>
        <c:ser>
          <c:idx val="2"/>
          <c:order val="2"/>
          <c:tx>
            <c:strRef>
              <c:f>'UnsaturatedSolinas x64'!$D$1</c:f>
              <c:strCache>
                <c:ptCount val="1"/>
                <c:pt idx="0">
                  <c:v>Rewriter (Extraction)</c:v>
                </c:pt>
              </c:strCache>
            </c:strRef>
          </c:tx>
          <c:spPr>
            <a:ln w="25400" cap="rnd">
              <a:noFill/>
              <a:round/>
            </a:ln>
            <a:effectLst/>
          </c:spPr>
          <c:marker>
            <c:symbol val="circle"/>
            <c:size val="5"/>
            <c:spPr>
              <a:solidFill>
                <a:schemeClr val="accent3"/>
              </a:solidFill>
              <a:ln w="9525">
                <a:solidFill>
                  <a:schemeClr val="accent3"/>
                </a:solidFill>
              </a:ln>
              <a:effectLst/>
            </c:spPr>
          </c:marker>
          <c:xVal>
            <c:numRef>
              <c:f>'UnsaturatedSolinas x64'!$A$2:$A$81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x64'!$D$2:$D$81</c:f>
              <c:numCache>
                <c:formatCode>General</c:formatCode>
                <c:ptCount val="80"/>
                <c:pt idx="0">
                  <c:v>3.2000000000000001E-2</c:v>
                </c:pt>
                <c:pt idx="1">
                  <c:v>2.4E-2</c:v>
                </c:pt>
                <c:pt idx="2">
                  <c:v>2.8000000000000001E-2</c:v>
                </c:pt>
                <c:pt idx="3">
                  <c:v>1.6E-2</c:v>
                </c:pt>
                <c:pt idx="4">
                  <c:v>1.6E-2</c:v>
                </c:pt>
                <c:pt idx="5">
                  <c:v>3.2000000000000001E-2</c:v>
                </c:pt>
                <c:pt idx="6">
                  <c:v>0.02</c:v>
                </c:pt>
                <c:pt idx="7">
                  <c:v>0.02</c:v>
                </c:pt>
                <c:pt idx="8">
                  <c:v>0.02</c:v>
                </c:pt>
                <c:pt idx="9">
                  <c:v>3.2000000000000001E-2</c:v>
                </c:pt>
                <c:pt idx="10">
                  <c:v>0.02</c:v>
                </c:pt>
                <c:pt idx="11">
                  <c:v>2.4E-2</c:v>
                </c:pt>
                <c:pt idx="12">
                  <c:v>0.02</c:v>
                </c:pt>
                <c:pt idx="13">
                  <c:v>3.2000000000000001E-2</c:v>
                </c:pt>
                <c:pt idx="14">
                  <c:v>1.6E-2</c:v>
                </c:pt>
                <c:pt idx="15">
                  <c:v>2.4E-2</c:v>
                </c:pt>
                <c:pt idx="16">
                  <c:v>2.4E-2</c:v>
                </c:pt>
                <c:pt idx="17">
                  <c:v>2.8000000000000001E-2</c:v>
                </c:pt>
                <c:pt idx="18">
                  <c:v>#N/A</c:v>
                </c:pt>
                <c:pt idx="19">
                  <c:v>2.8000000000000001E-2</c:v>
                </c:pt>
                <c:pt idx="20">
                  <c:v>3.2000000000000001E-2</c:v>
                </c:pt>
                <c:pt idx="21">
                  <c:v>2.8000000000000001E-2</c:v>
                </c:pt>
                <c:pt idx="22">
                  <c:v>#N/A</c:v>
                </c:pt>
                <c:pt idx="23">
                  <c:v>2.8000000000000001E-2</c:v>
                </c:pt>
                <c:pt idx="24">
                  <c:v>2.4E-2</c:v>
                </c:pt>
                <c:pt idx="25">
                  <c:v>4.8000000000000001E-2</c:v>
                </c:pt>
                <c:pt idx="26">
                  <c:v>#N/A</c:v>
                </c:pt>
                <c:pt idx="27">
                  <c:v>5.6000000000000001E-2</c:v>
                </c:pt>
                <c:pt idx="28">
                  <c:v>5.1999999999999998E-2</c:v>
                </c:pt>
                <c:pt idx="29">
                  <c:v>#N/A</c:v>
                </c:pt>
                <c:pt idx="30">
                  <c:v>5.1999999999999998E-2</c:v>
                </c:pt>
                <c:pt idx="31">
                  <c:v>5.6000000000000001E-2</c:v>
                </c:pt>
                <c:pt idx="32">
                  <c:v>5.6000000000000001E-2</c:v>
                </c:pt>
                <c:pt idx="33">
                  <c:v>0.08</c:v>
                </c:pt>
                <c:pt idx="34">
                  <c:v>8.4000000000000005E-2</c:v>
                </c:pt>
                <c:pt idx="35">
                  <c:v>#N/A</c:v>
                </c:pt>
                <c:pt idx="36">
                  <c:v>0.08</c:v>
                </c:pt>
                <c:pt idx="37">
                  <c:v>0.08</c:v>
                </c:pt>
                <c:pt idx="38">
                  <c:v>#N/A</c:v>
                </c:pt>
                <c:pt idx="39">
                  <c:v>#N/A</c:v>
                </c:pt>
                <c:pt idx="40">
                  <c:v>0.112</c:v>
                </c:pt>
                <c:pt idx="41">
                  <c:v>8.4000000000000005E-2</c:v>
                </c:pt>
                <c:pt idx="42">
                  <c:v>7.1999999999999995E-2</c:v>
                </c:pt>
                <c:pt idx="43">
                  <c:v>4.8000000000000001E-2</c:v>
                </c:pt>
                <c:pt idx="44">
                  <c:v>4.8000000000000001E-2</c:v>
                </c:pt>
                <c:pt idx="45">
                  <c:v>9.1999999999999998E-2</c:v>
                </c:pt>
                <c:pt idx="46">
                  <c:v>#N/A</c:v>
                </c:pt>
                <c:pt idx="47">
                  <c:v>9.1999999999999998E-2</c:v>
                </c:pt>
                <c:pt idx="48">
                  <c:v>9.1999999999999998E-2</c:v>
                </c:pt>
                <c:pt idx="49">
                  <c:v>9.6000000000000002E-2</c:v>
                </c:pt>
                <c:pt idx="50">
                  <c:v>0.14000000000000001</c:v>
                </c:pt>
                <c:pt idx="51">
                  <c:v>0.14399999999999999</c:v>
                </c:pt>
                <c:pt idx="52">
                  <c:v>0.14000000000000001</c:v>
                </c:pt>
                <c:pt idx="53">
                  <c:v>0.14799999999999999</c:v>
                </c:pt>
                <c:pt idx="54">
                  <c:v>0.13600000000000001</c:v>
                </c:pt>
                <c:pt idx="55">
                  <c:v>0.14000000000000001</c:v>
                </c:pt>
                <c:pt idx="56">
                  <c:v>#N/A</c:v>
                </c:pt>
                <c:pt idx="57">
                  <c:v>#N/A</c:v>
                </c:pt>
                <c:pt idx="58">
                  <c:v>#N/A</c:v>
                </c:pt>
                <c:pt idx="59">
                  <c:v>0.14399999999999999</c:v>
                </c:pt>
                <c:pt idx="60">
                  <c:v>0.13600000000000001</c:v>
                </c:pt>
                <c:pt idx="61">
                  <c:v>0.14000000000000001</c:v>
                </c:pt>
                <c:pt idx="62">
                  <c:v>0.2</c:v>
                </c:pt>
                <c:pt idx="63">
                  <c:v>0.188</c:v>
                </c:pt>
                <c:pt idx="64">
                  <c:v>#N/A</c:v>
                </c:pt>
                <c:pt idx="65">
                  <c:v>0.224</c:v>
                </c:pt>
                <c:pt idx="66">
                  <c:v>#N/A</c:v>
                </c:pt>
                <c:pt idx="67">
                  <c:v>#N/A</c:v>
                </c:pt>
                <c:pt idx="68">
                  <c:v>0.23200000000000001</c:v>
                </c:pt>
                <c:pt idx="69">
                  <c:v>0.252</c:v>
                </c:pt>
                <c:pt idx="70">
                  <c:v>#N/A</c:v>
                </c:pt>
                <c:pt idx="71">
                  <c:v>0.34799999999999998</c:v>
                </c:pt>
                <c:pt idx="72">
                  <c:v>0.34399999999999997</c:v>
                </c:pt>
                <c:pt idx="73">
                  <c:v>0.35199999999999998</c:v>
                </c:pt>
                <c:pt idx="74">
                  <c:v>#N/A</c:v>
                </c:pt>
                <c:pt idx="75">
                  <c:v>0.47599999999999998</c:v>
                </c:pt>
                <c:pt idx="76">
                  <c:v>0.47199999999999998</c:v>
                </c:pt>
                <c:pt idx="77">
                  <c:v>#N/A</c:v>
                </c:pt>
                <c:pt idx="78">
                  <c:v>0.48399999999999999</c:v>
                </c:pt>
                <c:pt idx="79">
                  <c:v>0.376</c:v>
                </c:pt>
              </c:numCache>
            </c:numRef>
          </c:yVal>
          <c:smooth val="0"/>
          <c:extLst>
            <c:ext xmlns:c16="http://schemas.microsoft.com/office/drawing/2014/chart" uri="{C3380CC4-5D6E-409C-BE32-E72D297353CC}">
              <c16:uniqueId val="{00000051-C3C4-40D8-A864-20F3B922AA81}"/>
            </c:ext>
          </c:extLst>
        </c:ser>
        <c:dLbls>
          <c:showLegendKey val="0"/>
          <c:showVal val="0"/>
          <c:showCatName val="0"/>
          <c:showSerName val="0"/>
          <c:showPercent val="0"/>
          <c:showBubbleSize val="0"/>
        </c:dLbls>
        <c:axId val="771565376"/>
        <c:axId val="518408304"/>
      </c:scatterChart>
      <c:valAx>
        <c:axId val="771565376"/>
        <c:scaling>
          <c:logBase val="2"/>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08304"/>
        <c:crossesAt val="1.0000000000000002E-2"/>
        <c:crossBetween val="midCat"/>
        <c:majorUnit val="10000000000"/>
      </c:valAx>
      <c:valAx>
        <c:axId val="518408304"/>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15653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PE time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3"/>
            <c:dispRSqr val="1"/>
            <c:dispEq val="1"/>
            <c:trendlineLbl>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rendlineLbl>
          </c:trendline>
          <c:xVal>
            <c:numRef>
              <c:f>Sheet1!$A$2:$A$4</c:f>
              <c:numCache>
                <c:formatCode>General</c:formatCode>
                <c:ptCount val="3"/>
                <c:pt idx="0">
                  <c:v>1</c:v>
                </c:pt>
                <c:pt idx="1">
                  <c:v>2</c:v>
                </c:pt>
                <c:pt idx="2">
                  <c:v>3</c:v>
                </c:pt>
              </c:numCache>
            </c:numRef>
          </c:xVal>
          <c:yVal>
            <c:numRef>
              <c:f>Sheet1!$B$2:$B$4</c:f>
              <c:numCache>
                <c:formatCode>General</c:formatCode>
                <c:ptCount val="3"/>
                <c:pt idx="0">
                  <c:v>98.616</c:v>
                </c:pt>
                <c:pt idx="1">
                  <c:v>607.76499999999999</c:v>
                </c:pt>
                <c:pt idx="2">
                  <c:v>8706.0889999999999</c:v>
                </c:pt>
              </c:numCache>
            </c:numRef>
          </c:yVal>
          <c:smooth val="0"/>
          <c:extLst>
            <c:ext xmlns:c16="http://schemas.microsoft.com/office/drawing/2014/chart" uri="{C3380CC4-5D6E-409C-BE32-E72D297353CC}">
              <c16:uniqueId val="{00000000-0BA7-4E32-8A41-D03EDED9BF73}"/>
            </c:ext>
          </c:extLst>
        </c:ser>
        <c:dLbls>
          <c:showLegendKey val="0"/>
          <c:showVal val="0"/>
          <c:showCatName val="0"/>
          <c:showSerName val="0"/>
          <c:showPercent val="0"/>
          <c:showBubbleSize val="0"/>
        </c:dLbls>
        <c:axId val="589343600"/>
        <c:axId val="380063088"/>
      </c:scatterChart>
      <c:valAx>
        <c:axId val="589343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0063088"/>
        <c:crosses val="autoZero"/>
        <c:crossBetween val="midCat"/>
      </c:valAx>
      <c:valAx>
        <c:axId val="380063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93436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'UnsaturatedSolinas x32'!$B$1</c:f>
              <c:strCache>
                <c:ptCount val="1"/>
                <c:pt idx="0">
                  <c:v>Rewriter (Extraction)</c:v>
                </c:pt>
              </c:strCache>
            </c:strRef>
          </c:tx>
          <c:spPr>
            <a:ln w="19050" cap="rnd">
              <a:noFill/>
              <a:round/>
            </a:ln>
            <a:effectLst/>
          </c:spPr>
          <c:marker>
            <c:symbol val="circle"/>
            <c:size val="5"/>
            <c:spPr>
              <a:solidFill>
                <a:schemeClr val="accent1"/>
              </a:solidFill>
              <a:ln w="9525">
                <a:solidFill>
                  <a:schemeClr val="accent1"/>
                </a:solidFill>
              </a:ln>
              <a:effectLst/>
            </c:spPr>
          </c:marker>
          <c:xVal>
            <c:numRef>
              <c:f>'UnsaturatedSolinas x32'!$A$2:$A$81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x32'!$B$2:$B$81</c:f>
              <c:numCache>
                <c:formatCode>General</c:formatCode>
                <c:ptCount val="80"/>
                <c:pt idx="0">
                  <c:v>6.4000000000000001E-2</c:v>
                </c:pt>
                <c:pt idx="1">
                  <c:v>5.6000000000000001E-2</c:v>
                </c:pt>
                <c:pt idx="2">
                  <c:v>0.04</c:v>
                </c:pt>
                <c:pt idx="3">
                  <c:v>0.06</c:v>
                </c:pt>
                <c:pt idx="4">
                  <c:v>4.8000000000000001E-2</c:v>
                </c:pt>
                <c:pt idx="5">
                  <c:v>4.8000000000000001E-2</c:v>
                </c:pt>
                <c:pt idx="6">
                  <c:v>7.1999999999999995E-2</c:v>
                </c:pt>
                <c:pt idx="7">
                  <c:v>4.8000000000000001E-2</c:v>
                </c:pt>
                <c:pt idx="8">
                  <c:v>5.6000000000000001E-2</c:v>
                </c:pt>
                <c:pt idx="9">
                  <c:v>4.8000000000000001E-2</c:v>
                </c:pt>
                <c:pt idx="10">
                  <c:v>6.8000000000000005E-2</c:v>
                </c:pt>
                <c:pt idx="11">
                  <c:v>6.4000000000000001E-2</c:v>
                </c:pt>
                <c:pt idx="12">
                  <c:v>7.1999999999999995E-2</c:v>
                </c:pt>
                <c:pt idx="13">
                  <c:v>6.8000000000000005E-2</c:v>
                </c:pt>
                <c:pt idx="14">
                  <c:v>9.6000000000000002E-2</c:v>
                </c:pt>
                <c:pt idx="15">
                  <c:v>9.6000000000000002E-2</c:v>
                </c:pt>
                <c:pt idx="16">
                  <c:v>9.1999999999999998E-2</c:v>
                </c:pt>
                <c:pt idx="17">
                  <c:v>9.6000000000000002E-2</c:v>
                </c:pt>
                <c:pt idx="18">
                  <c:v>#N/A</c:v>
                </c:pt>
                <c:pt idx="19">
                  <c:v>0.112</c:v>
                </c:pt>
                <c:pt idx="20">
                  <c:v>9.6000000000000002E-2</c:v>
                </c:pt>
                <c:pt idx="21">
                  <c:v>9.6000000000000002E-2</c:v>
                </c:pt>
                <c:pt idx="22">
                  <c:v>#N/A</c:v>
                </c:pt>
                <c:pt idx="23">
                  <c:v>9.6000000000000002E-2</c:v>
                </c:pt>
                <c:pt idx="24">
                  <c:v>0.14799999999999999</c:v>
                </c:pt>
                <c:pt idx="25">
                  <c:v>9.6000000000000002E-2</c:v>
                </c:pt>
                <c:pt idx="26">
                  <c:v>#N/A</c:v>
                </c:pt>
                <c:pt idx="27">
                  <c:v>0.14000000000000001</c:v>
                </c:pt>
                <c:pt idx="28">
                  <c:v>0.14399999999999999</c:v>
                </c:pt>
                <c:pt idx="29">
                  <c:v>#N/A</c:v>
                </c:pt>
                <c:pt idx="30">
                  <c:v>0.152</c:v>
                </c:pt>
                <c:pt idx="31">
                  <c:v>0.14799999999999999</c:v>
                </c:pt>
                <c:pt idx="32">
                  <c:v>0.14799999999999999</c:v>
                </c:pt>
                <c:pt idx="33">
                  <c:v>0.14799999999999999</c:v>
                </c:pt>
                <c:pt idx="34">
                  <c:v>0.2</c:v>
                </c:pt>
                <c:pt idx="35">
                  <c:v>#N/A</c:v>
                </c:pt>
                <c:pt idx="36">
                  <c:v>0.25600000000000001</c:v>
                </c:pt>
                <c:pt idx="37">
                  <c:v>0.19600000000000001</c:v>
                </c:pt>
                <c:pt idx="38">
                  <c:v>#N/A</c:v>
                </c:pt>
                <c:pt idx="39">
                  <c:v>#N/A</c:v>
                </c:pt>
                <c:pt idx="40">
                  <c:v>#N/A</c:v>
                </c:pt>
                <c:pt idx="41">
                  <c:v>0.24399999999999999</c:v>
                </c:pt>
                <c:pt idx="42">
                  <c:v>0.20399999999999999</c:v>
                </c:pt>
                <c:pt idx="43">
                  <c:v>0.27600000000000002</c:v>
                </c:pt>
                <c:pt idx="44">
                  <c:v>0.33600000000000002</c:v>
                </c:pt>
                <c:pt idx="45">
                  <c:v>0.53600000000000003</c:v>
                </c:pt>
                <c:pt idx="46">
                  <c:v>#N/A</c:v>
                </c:pt>
                <c:pt idx="47">
                  <c:v>0.46</c:v>
                </c:pt>
                <c:pt idx="48">
                  <c:v>0.45200000000000001</c:v>
                </c:pt>
                <c:pt idx="49">
                  <c:v>0.47199999999999998</c:v>
                </c:pt>
                <c:pt idx="50">
                  <c:v>0.748</c:v>
                </c:pt>
                <c:pt idx="51">
                  <c:v>0.76800000000000002</c:v>
                </c:pt>
                <c:pt idx="52">
                  <c:v>0.91200000000000003</c:v>
                </c:pt>
                <c:pt idx="53">
                  <c:v>1.0760000000000001</c:v>
                </c:pt>
                <c:pt idx="54">
                  <c:v>0.93200000000000005</c:v>
                </c:pt>
                <c:pt idx="55">
                  <c:v>0.92800000000000005</c:v>
                </c:pt>
                <c:pt idx="56">
                  <c:v>#N/A</c:v>
                </c:pt>
                <c:pt idx="57">
                  <c:v>#N/A</c:v>
                </c:pt>
                <c:pt idx="58">
                  <c:v>#N/A</c:v>
                </c:pt>
                <c:pt idx="59">
                  <c:v>0.88800000000000001</c:v>
                </c:pt>
                <c:pt idx="60">
                  <c:v>0.91200000000000003</c:v>
                </c:pt>
                <c:pt idx="61">
                  <c:v>0.97199999999999998</c:v>
                </c:pt>
                <c:pt idx="62">
                  <c:v>1.1919999999999999</c:v>
                </c:pt>
                <c:pt idx="63">
                  <c:v>1.1479999999999999</c:v>
                </c:pt>
                <c:pt idx="64">
                  <c:v>#N/A</c:v>
                </c:pt>
                <c:pt idx="65">
                  <c:v>1.444</c:v>
                </c:pt>
                <c:pt idx="66">
                  <c:v>#N/A</c:v>
                </c:pt>
                <c:pt idx="67">
                  <c:v>#N/A</c:v>
                </c:pt>
                <c:pt idx="68">
                  <c:v>1.272</c:v>
                </c:pt>
                <c:pt idx="69">
                  <c:v>1.548</c:v>
                </c:pt>
                <c:pt idx="70">
                  <c:v>#N/A</c:v>
                </c:pt>
                <c:pt idx="71">
                  <c:v>2.34</c:v>
                </c:pt>
                <c:pt idx="72">
                  <c:v>2.38</c:v>
                </c:pt>
                <c:pt idx="73">
                  <c:v>2.44</c:v>
                </c:pt>
                <c:pt idx="74">
                  <c:v>#N/A</c:v>
                </c:pt>
                <c:pt idx="75">
                  <c:v>3.8</c:v>
                </c:pt>
                <c:pt idx="76">
                  <c:v>3.3559999999999999</c:v>
                </c:pt>
                <c:pt idx="77">
                  <c:v>#N/A</c:v>
                </c:pt>
                <c:pt idx="78">
                  <c:v>3.7519999999999998</c:v>
                </c:pt>
                <c:pt idx="79">
                  <c:v>2.3239999999999998</c:v>
                </c:pt>
              </c:numCache>
            </c:numRef>
          </c:yVal>
          <c:smooth val="0"/>
          <c:extLst>
            <c:ext xmlns:c16="http://schemas.microsoft.com/office/drawing/2014/chart" uri="{C3380CC4-5D6E-409C-BE32-E72D297353CC}">
              <c16:uniqueId val="{00000000-EB87-4303-97AA-6B7CABC7436E}"/>
            </c:ext>
          </c:extLst>
        </c:ser>
        <c:ser>
          <c:idx val="1"/>
          <c:order val="1"/>
          <c:tx>
            <c:strRef>
              <c:f>'UnsaturatedSolinas x32'!$C$1</c:f>
              <c:strCache>
                <c:ptCount val="1"/>
                <c:pt idx="0">
                  <c:v>CPS+VM</c:v>
                </c:pt>
              </c:strCache>
            </c:strRef>
          </c:tx>
          <c:spPr>
            <a:ln w="25400" cap="rnd">
              <a:noFill/>
              <a:round/>
            </a:ln>
            <a:effectLst/>
          </c:spPr>
          <c:marker>
            <c:symbol val="circle"/>
            <c:size val="5"/>
            <c:spPr>
              <a:solidFill>
                <a:schemeClr val="accent2"/>
              </a:solidFill>
              <a:ln w="9525">
                <a:solidFill>
                  <a:schemeClr val="accent2"/>
                </a:solidFill>
              </a:ln>
              <a:effectLst/>
            </c:spPr>
          </c:marker>
          <c:xVal>
            <c:numRef>
              <c:f>'UnsaturatedSolinas x32'!$A$2:$A$81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x32'!$C$2:$C$81</c:f>
              <c:numCache>
                <c:formatCode>General</c:formatCode>
                <c:ptCount val="80"/>
                <c:pt idx="0">
                  <c:v>0.16700000000000001</c:v>
                </c:pt>
                <c:pt idx="1">
                  <c:v>0.16300000000000001</c:v>
                </c:pt>
                <c:pt idx="2">
                  <c:v>0.16300000000000001</c:v>
                </c:pt>
                <c:pt idx="3">
                  <c:v>0.17499999999999999</c:v>
                </c:pt>
                <c:pt idx="4">
                  <c:v>0.21099999999999999</c:v>
                </c:pt>
                <c:pt idx="5">
                  <c:v>0.215</c:v>
                </c:pt>
                <c:pt idx="6">
                  <c:v>0.187</c:v>
                </c:pt>
                <c:pt idx="7">
                  <c:v>0.19500000000000001</c:v>
                </c:pt>
                <c:pt idx="8">
                  <c:v>0.20699999999999999</c:v>
                </c:pt>
                <c:pt idx="9">
                  <c:v>0.219</c:v>
                </c:pt>
                <c:pt idx="10">
                  <c:v>0.32700000000000001</c:v>
                </c:pt>
                <c:pt idx="11">
                  <c:v>0.307</c:v>
                </c:pt>
                <c:pt idx="12">
                  <c:v>0.30399999999999999</c:v>
                </c:pt>
                <c:pt idx="13">
                  <c:v>0.33100000000000002</c:v>
                </c:pt>
                <c:pt idx="14">
                  <c:v>0.32700000000000001</c:v>
                </c:pt>
                <c:pt idx="15">
                  <c:v>0.439</c:v>
                </c:pt>
                <c:pt idx="16">
                  <c:v>0.439</c:v>
                </c:pt>
                <c:pt idx="17">
                  <c:v>0.439</c:v>
                </c:pt>
                <c:pt idx="18">
                  <c:v>#N/A</c:v>
                </c:pt>
                <c:pt idx="19">
                  <c:v>0.42699999999999999</c:v>
                </c:pt>
                <c:pt idx="20">
                  <c:v>0.436</c:v>
                </c:pt>
                <c:pt idx="21">
                  <c:v>0.43099999999999999</c:v>
                </c:pt>
                <c:pt idx="22">
                  <c:v>#N/A</c:v>
                </c:pt>
                <c:pt idx="23">
                  <c:v>0.47599999999999998</c:v>
                </c:pt>
                <c:pt idx="24">
                  <c:v>0.61499999999999999</c:v>
                </c:pt>
                <c:pt idx="25">
                  <c:v>0.5</c:v>
                </c:pt>
                <c:pt idx="26">
                  <c:v>#N/A</c:v>
                </c:pt>
                <c:pt idx="27">
                  <c:v>0.64700000000000002</c:v>
                </c:pt>
                <c:pt idx="28">
                  <c:v>0.64</c:v>
                </c:pt>
                <c:pt idx="29">
                  <c:v>#N/A</c:v>
                </c:pt>
                <c:pt idx="30">
                  <c:v>0.64700000000000002</c:v>
                </c:pt>
                <c:pt idx="31">
                  <c:v>0.67600000000000005</c:v>
                </c:pt>
                <c:pt idx="32">
                  <c:v>0.7</c:v>
                </c:pt>
                <c:pt idx="33">
                  <c:v>0.71599999999999997</c:v>
                </c:pt>
                <c:pt idx="34">
                  <c:v>0.91600000000000004</c:v>
                </c:pt>
                <c:pt idx="35">
                  <c:v>#N/A</c:v>
                </c:pt>
                <c:pt idx="36">
                  <c:v>1.18</c:v>
                </c:pt>
                <c:pt idx="37">
                  <c:v>0.92700000000000005</c:v>
                </c:pt>
                <c:pt idx="38">
                  <c:v>#N/A</c:v>
                </c:pt>
                <c:pt idx="39">
                  <c:v>#N/A</c:v>
                </c:pt>
                <c:pt idx="40">
                  <c:v>#N/A</c:v>
                </c:pt>
                <c:pt idx="41">
                  <c:v>1.1870000000000001</c:v>
                </c:pt>
                <c:pt idx="42">
                  <c:v>1.0269999999999999</c:v>
                </c:pt>
                <c:pt idx="43">
                  <c:v>1.391</c:v>
                </c:pt>
                <c:pt idx="44">
                  <c:v>1.74</c:v>
                </c:pt>
                <c:pt idx="45">
                  <c:v>2.456</c:v>
                </c:pt>
                <c:pt idx="46">
                  <c:v>#N/A</c:v>
                </c:pt>
                <c:pt idx="47">
                  <c:v>2.6110000000000002</c:v>
                </c:pt>
                <c:pt idx="48">
                  <c:v>2.6429999999999998</c:v>
                </c:pt>
                <c:pt idx="49">
                  <c:v>2.6080000000000001</c:v>
                </c:pt>
                <c:pt idx="50">
                  <c:v>4.327</c:v>
                </c:pt>
                <c:pt idx="51">
                  <c:v>4.5750000000000002</c:v>
                </c:pt>
                <c:pt idx="52">
                  <c:v>5.3760000000000003</c:v>
                </c:pt>
                <c:pt idx="53">
                  <c:v>6.2119999999999997</c:v>
                </c:pt>
                <c:pt idx="54">
                  <c:v>5.335</c:v>
                </c:pt>
                <c:pt idx="55">
                  <c:v>5.4</c:v>
                </c:pt>
                <c:pt idx="56">
                  <c:v>#N/A</c:v>
                </c:pt>
                <c:pt idx="57">
                  <c:v>#N/A</c:v>
                </c:pt>
                <c:pt idx="58">
                  <c:v>#N/A</c:v>
                </c:pt>
                <c:pt idx="59">
                  <c:v>5.2309999999999999</c:v>
                </c:pt>
                <c:pt idx="60">
                  <c:v>5.5389999999999997</c:v>
                </c:pt>
                <c:pt idx="61">
                  <c:v>5.8789999999999996</c:v>
                </c:pt>
                <c:pt idx="62">
                  <c:v>7.1559999999999997</c:v>
                </c:pt>
                <c:pt idx="63">
                  <c:v>7.0720000000000001</c:v>
                </c:pt>
                <c:pt idx="64">
                  <c:v>#N/A</c:v>
                </c:pt>
                <c:pt idx="65">
                  <c:v>9.3030000000000008</c:v>
                </c:pt>
                <c:pt idx="66">
                  <c:v>#N/A</c:v>
                </c:pt>
                <c:pt idx="67">
                  <c:v>#N/A</c:v>
                </c:pt>
                <c:pt idx="68">
                  <c:v>8.3879999999999999</c:v>
                </c:pt>
                <c:pt idx="69">
                  <c:v>9.92</c:v>
                </c:pt>
                <c:pt idx="70">
                  <c:v>#N/A</c:v>
                </c:pt>
                <c:pt idx="71">
                  <c:v>14.247999999999999</c:v>
                </c:pt>
                <c:pt idx="72">
                  <c:v>14.355</c:v>
                </c:pt>
                <c:pt idx="73">
                  <c:v>14.512</c:v>
                </c:pt>
                <c:pt idx="74">
                  <c:v>#N/A</c:v>
                </c:pt>
                <c:pt idx="75">
                  <c:v>21.736000000000001</c:v>
                </c:pt>
                <c:pt idx="76">
                  <c:v>19.744</c:v>
                </c:pt>
                <c:pt idx="77">
                  <c:v>#N/A</c:v>
                </c:pt>
                <c:pt idx="78">
                  <c:v>21.803000000000001</c:v>
                </c:pt>
                <c:pt idx="79">
                  <c:v>14.282999999999999</c:v>
                </c:pt>
              </c:numCache>
            </c:numRef>
          </c:yVal>
          <c:smooth val="0"/>
          <c:extLst>
            <c:ext xmlns:c16="http://schemas.microsoft.com/office/drawing/2014/chart" uri="{C3380CC4-5D6E-409C-BE32-E72D297353CC}">
              <c16:uniqueId val="{00000000-C3C4-40D8-A864-20F3B922AA81}"/>
            </c:ext>
          </c:extLst>
        </c:ser>
        <c:ser>
          <c:idx val="2"/>
          <c:order val="2"/>
          <c:tx>
            <c:strRef>
              <c:f>'UnsaturatedSolinas x32'!$D$1</c:f>
              <c:strCache>
                <c:ptCount val="1"/>
                <c:pt idx="0">
                  <c:v>Rewriter (VM)</c:v>
                </c:pt>
              </c:strCache>
            </c:strRef>
          </c:tx>
          <c:spPr>
            <a:ln w="25400" cap="rnd">
              <a:noFill/>
              <a:round/>
            </a:ln>
            <a:effectLst/>
          </c:spPr>
          <c:marker>
            <c:symbol val="circle"/>
            <c:size val="5"/>
            <c:spPr>
              <a:solidFill>
                <a:schemeClr val="accent3"/>
              </a:solidFill>
              <a:ln w="9525">
                <a:solidFill>
                  <a:schemeClr val="accent3"/>
                </a:solidFill>
              </a:ln>
              <a:effectLst/>
            </c:spPr>
          </c:marker>
          <c:xVal>
            <c:numRef>
              <c:f>'UnsaturatedSolinas x32'!$A$2:$A$81</c:f>
              <c:numCache>
                <c:formatCode>General</c:formatCode>
                <c:ptCount val="80"/>
                <c:pt idx="0">
                  <c:v>1.7014118346046901E+38</c:v>
                </c:pt>
                <c:pt idx="1">
                  <c:v>6.8056473384187602E+38</c:v>
                </c:pt>
                <c:pt idx="2">
                  <c:v>1.3611294676837499E+39</c:v>
                </c:pt>
                <c:pt idx="3">
                  <c:v>1.7422457186351999E+41</c:v>
                </c:pt>
                <c:pt idx="4">
                  <c:v>1.3937965749081599E+42</c:v>
                </c:pt>
                <c:pt idx="5">
                  <c:v>2.7875931498163198E+42</c:v>
                </c:pt>
                <c:pt idx="6">
                  <c:v>1.4272476927059501E+45</c:v>
                </c:pt>
                <c:pt idx="7">
                  <c:v>1.4272476927059501E+45</c:v>
                </c:pt>
                <c:pt idx="8">
                  <c:v>5.70899077082383E+45</c:v>
                </c:pt>
                <c:pt idx="9">
                  <c:v>3.65375409332725E+47</c:v>
                </c:pt>
                <c:pt idx="10">
                  <c:v>4.67680523945888E+49</c:v>
                </c:pt>
                <c:pt idx="11">
                  <c:v>9.3536104789177704E+49</c:v>
                </c:pt>
                <c:pt idx="12">
                  <c:v>2.9931553532536799E+51</c:v>
                </c:pt>
                <c:pt idx="13">
                  <c:v>2.39452428260295E+52</c:v>
                </c:pt>
                <c:pt idx="14">
                  <c:v>2.39452428260295E+52</c:v>
                </c:pt>
                <c:pt idx="15">
                  <c:v>7.8463771692333501E+56</c:v>
                </c:pt>
                <c:pt idx="16">
                  <c:v>1.56927543384667E+57</c:v>
                </c:pt>
                <c:pt idx="17">
                  <c:v>3.13855086769334E+57</c:v>
                </c:pt>
                <c:pt idx="18">
                  <c:v>6.2771017353866801E+57</c:v>
                </c:pt>
                <c:pt idx="19">
                  <c:v>2.5108406941546701E+58</c:v>
                </c:pt>
                <c:pt idx="20">
                  <c:v>1.00433627766186E+59</c:v>
                </c:pt>
                <c:pt idx="21">
                  <c:v>4.0173451106474699E+59</c:v>
                </c:pt>
                <c:pt idx="22">
                  <c:v>3.3343964418374003E+61</c:v>
                </c:pt>
                <c:pt idx="23">
                  <c:v>1.02844034832575E+62</c:v>
                </c:pt>
                <c:pt idx="24">
                  <c:v>6.5820182292848198E+63</c:v>
                </c:pt>
                <c:pt idx="25">
                  <c:v>1.31640364585696E+64</c:v>
                </c:pt>
                <c:pt idx="26">
                  <c:v>1.05312291668557E+65</c:v>
                </c:pt>
                <c:pt idx="27">
                  <c:v>3.3699933333938199E+66</c:v>
                </c:pt>
                <c:pt idx="28">
                  <c:v>6.7399866667876502E+66</c:v>
                </c:pt>
                <c:pt idx="29">
                  <c:v>2.6959946667150601E+67</c:v>
                </c:pt>
                <c:pt idx="30">
                  <c:v>1.07839786668602E+68</c:v>
                </c:pt>
                <c:pt idx="31">
                  <c:v>1.72543658669764E+69</c:v>
                </c:pt>
                <c:pt idx="32">
                  <c:v>5.5213970774324498E+70</c:v>
                </c:pt>
                <c:pt idx="33">
                  <c:v>1.4134776518226999E+73</c:v>
                </c:pt>
                <c:pt idx="34">
                  <c:v>3.6185027886661299E+75</c:v>
                </c:pt>
                <c:pt idx="35">
                  <c:v>2.8723632732102101E+76</c:v>
                </c:pt>
                <c:pt idx="36">
                  <c:v>5.7896044618658001E+76</c:v>
                </c:pt>
                <c:pt idx="37">
                  <c:v>5.7896044618658001E+76</c:v>
                </c:pt>
                <c:pt idx="38">
                  <c:v>1.15636606695615E+77</c:v>
                </c:pt>
                <c:pt idx="39">
                  <c:v>1.15792089210356E+77</c:v>
                </c:pt>
                <c:pt idx="40">
                  <c:v>1.15792089237316E+77</c:v>
                </c:pt>
                <c:pt idx="41">
                  <c:v>1.15792089237316E+77</c:v>
                </c:pt>
                <c:pt idx="42">
                  <c:v>1.1857109937901099E+80</c:v>
                </c:pt>
                <c:pt idx="43">
                  <c:v>6.2165404551223303E+85</c:v>
                </c:pt>
                <c:pt idx="44">
                  <c:v>3.97858589127829E+87</c:v>
                </c:pt>
                <c:pt idx="45">
                  <c:v>4.2719740718418202E+96</c:v>
                </c:pt>
                <c:pt idx="46">
                  <c:v>8.5439481436836403E+96</c:v>
                </c:pt>
                <c:pt idx="47">
                  <c:v>1.39984046386112E+101</c:v>
                </c:pt>
                <c:pt idx="48">
                  <c:v>1.39984046386112E+101</c:v>
                </c:pt>
                <c:pt idx="49">
                  <c:v>5.5993618554445099E+101</c:v>
                </c:pt>
                <c:pt idx="50">
                  <c:v>1.2024538023801999E+111</c:v>
                </c:pt>
                <c:pt idx="51">
                  <c:v>1.23131269363732E+114</c:v>
                </c:pt>
                <c:pt idx="52">
                  <c:v>9.85050154909861E+114</c:v>
                </c:pt>
                <c:pt idx="53">
                  <c:v>1.97010030981972E+115</c:v>
                </c:pt>
                <c:pt idx="54">
                  <c:v>1.97010030981972E+115</c:v>
                </c:pt>
                <c:pt idx="55">
                  <c:v>1.97010030981972E+115</c:v>
                </c:pt>
                <c:pt idx="56">
                  <c:v>2.72427933467258E+115</c:v>
                </c:pt>
                <c:pt idx="57">
                  <c:v>3.9399000061888498E+115</c:v>
                </c:pt>
                <c:pt idx="58">
                  <c:v>3.94020061963944E+115</c:v>
                </c:pt>
                <c:pt idx="59">
                  <c:v>3.94020061963944E+115</c:v>
                </c:pt>
                <c:pt idx="60">
                  <c:v>1.26086419828462E+117</c:v>
                </c:pt>
                <c:pt idx="61">
                  <c:v>5.1644997561738097E+120</c:v>
                </c:pt>
                <c:pt idx="62">
                  <c:v>2.1153791001287901E+124</c:v>
                </c:pt>
                <c:pt idx="63">
                  <c:v>4.2307582002575901E+124</c:v>
                </c:pt>
                <c:pt idx="64">
                  <c:v>1.69230328010303E+125</c:v>
                </c:pt>
                <c:pt idx="65">
                  <c:v>4.54274202684754E+133</c:v>
                </c:pt>
                <c:pt idx="66">
                  <c:v>7.26838724295606E+134</c:v>
                </c:pt>
                <c:pt idx="67">
                  <c:v>2.9073548971824201E+135</c:v>
                </c:pt>
                <c:pt idx="68">
                  <c:v>1.16294195887297E+136</c:v>
                </c:pt>
                <c:pt idx="69">
                  <c:v>7.6214564216699004E+140</c:v>
                </c:pt>
                <c:pt idx="70">
                  <c:v>3.1217485503159902E+144</c:v>
                </c:pt>
                <c:pt idx="71">
                  <c:v>7.9916762888089401E+146</c:v>
                </c:pt>
                <c:pt idx="72">
                  <c:v>1.59833525776178E+147</c:v>
                </c:pt>
                <c:pt idx="73">
                  <c:v>1.02293456496754E+149</c:v>
                </c:pt>
                <c:pt idx="74">
                  <c:v>3.2926217777175298E+153</c:v>
                </c:pt>
                <c:pt idx="75">
                  <c:v>6.7039039649712904E+153</c:v>
                </c:pt>
                <c:pt idx="76">
                  <c:v>6.7039039649712904E+153</c:v>
                </c:pt>
                <c:pt idx="77">
                  <c:v>1.3307355755662699E+154</c:v>
                </c:pt>
                <c:pt idx="78">
                  <c:v>1.34078079299425E+154</c:v>
                </c:pt>
                <c:pt idx="79">
                  <c:v>6.8647976601305998E+156</c:v>
                </c:pt>
              </c:numCache>
            </c:numRef>
          </c:xVal>
          <c:yVal>
            <c:numRef>
              <c:f>'UnsaturatedSolinas x32'!$D$2:$D$81</c:f>
              <c:numCache>
                <c:formatCode>General</c:formatCode>
                <c:ptCount val="80"/>
                <c:pt idx="0">
                  <c:v>0.33900000000000002</c:v>
                </c:pt>
                <c:pt idx="1">
                  <c:v>0.23499999999999999</c:v>
                </c:pt>
                <c:pt idx="2">
                  <c:v>0.23899999999999999</c:v>
                </c:pt>
                <c:pt idx="3">
                  <c:v>0.34399999999999997</c:v>
                </c:pt>
                <c:pt idx="4">
                  <c:v>0.34799999999999998</c:v>
                </c:pt>
                <c:pt idx="5">
                  <c:v>0.33600000000000002</c:v>
                </c:pt>
                <c:pt idx="6">
                  <c:v>0.34</c:v>
                </c:pt>
                <c:pt idx="7">
                  <c:v>0.35199999999999998</c:v>
                </c:pt>
                <c:pt idx="8">
                  <c:v>0.34699999999999998</c:v>
                </c:pt>
                <c:pt idx="9">
                  <c:v>0.36799999999999999</c:v>
                </c:pt>
                <c:pt idx="10">
                  <c:v>0.51200000000000001</c:v>
                </c:pt>
                <c:pt idx="11">
                  <c:v>0.51200000000000001</c:v>
                </c:pt>
                <c:pt idx="12">
                  <c:v>0.51600000000000001</c:v>
                </c:pt>
                <c:pt idx="13">
                  <c:v>0.52800000000000002</c:v>
                </c:pt>
                <c:pt idx="14">
                  <c:v>0.52</c:v>
                </c:pt>
                <c:pt idx="15">
                  <c:v>0.74299999999999999</c:v>
                </c:pt>
                <c:pt idx="16">
                  <c:v>0.747</c:v>
                </c:pt>
                <c:pt idx="17">
                  <c:v>0.747</c:v>
                </c:pt>
                <c:pt idx="18">
                  <c:v>#N/A</c:v>
                </c:pt>
                <c:pt idx="19">
                  <c:v>0.73499999999999999</c:v>
                </c:pt>
                <c:pt idx="20">
                  <c:v>0.747</c:v>
                </c:pt>
                <c:pt idx="21">
                  <c:v>0.74</c:v>
                </c:pt>
                <c:pt idx="22">
                  <c:v>#N/A</c:v>
                </c:pt>
                <c:pt idx="23">
                  <c:v>0.76300000000000001</c:v>
                </c:pt>
                <c:pt idx="24">
                  <c:v>1.04</c:v>
                </c:pt>
                <c:pt idx="25">
                  <c:v>0.79900000000000004</c:v>
                </c:pt>
                <c:pt idx="26">
                  <c:v>#N/A</c:v>
                </c:pt>
                <c:pt idx="27">
                  <c:v>1.06</c:v>
                </c:pt>
                <c:pt idx="28">
                  <c:v>1.0720000000000001</c:v>
                </c:pt>
                <c:pt idx="29">
                  <c:v>#N/A</c:v>
                </c:pt>
                <c:pt idx="30">
                  <c:v>1.0549999999999999</c:v>
                </c:pt>
                <c:pt idx="31">
                  <c:v>1.1000000000000001</c:v>
                </c:pt>
                <c:pt idx="32">
                  <c:v>1.131</c:v>
                </c:pt>
                <c:pt idx="33">
                  <c:v>1.1200000000000001</c:v>
                </c:pt>
                <c:pt idx="34">
                  <c:v>1.52</c:v>
                </c:pt>
                <c:pt idx="35">
                  <c:v>#N/A</c:v>
                </c:pt>
                <c:pt idx="36">
                  <c:v>1.9390000000000001</c:v>
                </c:pt>
                <c:pt idx="37">
                  <c:v>1.5349999999999999</c:v>
                </c:pt>
                <c:pt idx="38">
                  <c:v>#N/A</c:v>
                </c:pt>
                <c:pt idx="39">
                  <c:v>#N/A</c:v>
                </c:pt>
                <c:pt idx="40">
                  <c:v>#N/A</c:v>
                </c:pt>
                <c:pt idx="41">
                  <c:v>1.931</c:v>
                </c:pt>
                <c:pt idx="42">
                  <c:v>1.5840000000000001</c:v>
                </c:pt>
                <c:pt idx="43">
                  <c:v>2.1520000000000001</c:v>
                </c:pt>
                <c:pt idx="44">
                  <c:v>2.7349999999999999</c:v>
                </c:pt>
                <c:pt idx="45">
                  <c:v>3.6669999999999998</c:v>
                </c:pt>
                <c:pt idx="46">
                  <c:v>#N/A</c:v>
                </c:pt>
                <c:pt idx="47">
                  <c:v>3.8879999999999999</c:v>
                </c:pt>
                <c:pt idx="48">
                  <c:v>3.92</c:v>
                </c:pt>
                <c:pt idx="49">
                  <c:v>3.9279999999999999</c:v>
                </c:pt>
                <c:pt idx="50">
                  <c:v>6.327</c:v>
                </c:pt>
                <c:pt idx="51">
                  <c:v>6.6230000000000002</c:v>
                </c:pt>
                <c:pt idx="52">
                  <c:v>7.8719999999999999</c:v>
                </c:pt>
                <c:pt idx="53">
                  <c:v>9.18</c:v>
                </c:pt>
                <c:pt idx="54">
                  <c:v>7.8840000000000003</c:v>
                </c:pt>
                <c:pt idx="55">
                  <c:v>7.9119999999999999</c:v>
                </c:pt>
                <c:pt idx="56">
                  <c:v>#N/A</c:v>
                </c:pt>
                <c:pt idx="57">
                  <c:v>#N/A</c:v>
                </c:pt>
                <c:pt idx="58">
                  <c:v>#N/A</c:v>
                </c:pt>
                <c:pt idx="59">
                  <c:v>7.8879999999999999</c:v>
                </c:pt>
                <c:pt idx="60">
                  <c:v>8.0879999999999992</c:v>
                </c:pt>
                <c:pt idx="61">
                  <c:v>8.4280000000000008</c:v>
                </c:pt>
                <c:pt idx="62">
                  <c:v>10.26</c:v>
                </c:pt>
                <c:pt idx="63">
                  <c:v>10.327999999999999</c:v>
                </c:pt>
                <c:pt idx="64">
                  <c:v>#N/A</c:v>
                </c:pt>
                <c:pt idx="65">
                  <c:v>13.186999999999999</c:v>
                </c:pt>
                <c:pt idx="66">
                  <c:v>#N/A</c:v>
                </c:pt>
                <c:pt idx="67">
                  <c:v>#N/A</c:v>
                </c:pt>
                <c:pt idx="68">
                  <c:v>11.76</c:v>
                </c:pt>
                <c:pt idx="69">
                  <c:v>14.1</c:v>
                </c:pt>
                <c:pt idx="70">
                  <c:v>#N/A</c:v>
                </c:pt>
                <c:pt idx="71">
                  <c:v>20.216000000000001</c:v>
                </c:pt>
                <c:pt idx="72">
                  <c:v>20.491</c:v>
                </c:pt>
                <c:pt idx="73">
                  <c:v>20.623000000000001</c:v>
                </c:pt>
                <c:pt idx="74">
                  <c:v>#N/A</c:v>
                </c:pt>
                <c:pt idx="75">
                  <c:v>31.783999999999999</c:v>
                </c:pt>
                <c:pt idx="76">
                  <c:v>28.116</c:v>
                </c:pt>
                <c:pt idx="77">
                  <c:v>#N/A</c:v>
                </c:pt>
                <c:pt idx="78">
                  <c:v>31.567</c:v>
                </c:pt>
                <c:pt idx="79">
                  <c:v>19.643999999999998</c:v>
                </c:pt>
              </c:numCache>
            </c:numRef>
          </c:yVal>
          <c:smooth val="0"/>
          <c:extLst>
            <c:ext xmlns:c16="http://schemas.microsoft.com/office/drawing/2014/chart" uri="{C3380CC4-5D6E-409C-BE32-E72D297353CC}">
              <c16:uniqueId val="{00000001-C3C4-40D8-A864-20F3B922AA81}"/>
            </c:ext>
          </c:extLst>
        </c:ser>
        <c:dLbls>
          <c:showLegendKey val="0"/>
          <c:showVal val="0"/>
          <c:showCatName val="0"/>
          <c:showSerName val="0"/>
          <c:showPercent val="0"/>
          <c:showBubbleSize val="0"/>
        </c:dLbls>
        <c:axId val="771565376"/>
        <c:axId val="518408304"/>
      </c:scatterChart>
      <c:valAx>
        <c:axId val="771565376"/>
        <c:scaling>
          <c:logBase val="2"/>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8408304"/>
        <c:crosses val="autoZero"/>
        <c:crossBetween val="midCat"/>
        <c:majorUnit val="10000000000"/>
      </c:valAx>
      <c:valAx>
        <c:axId val="51840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15653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would like to start with my belated thanksgiving toasts. First thank you Adam, for all of your support and guidance and encouragement through the years! I obviously don’t know what it’s like to have any other PhD advisor, but I can’t imagine having a PhD advisor who would have been better for my mental health than you. </a:t>
            </a:r>
          </a:p>
          <a:p>
            <a:r>
              <a:rPr lang="en-US" dirty="0"/>
              <a:t>I want to thank my coworkers, with special thanks to you Andres for many engaging conversations and rich and productive collaborations! I want to thank you, mom for taking every opportunity to enrich my life and setting me on this path. Thank you Rachel, Dad, and the rest of my family, you’ve always been kind and supportive. Thank you to the several teachers in the audience from my 24 years of education, for inspiring me and nourishing me. Thank you, Allison, for your friendship through the years.  Thank you </a:t>
            </a:r>
            <a:r>
              <a:rPr lang="en-US" dirty="0" err="1"/>
              <a:t>Rajee</a:t>
            </a:r>
            <a:r>
              <a:rPr lang="en-US" dirty="0"/>
              <a:t> for your faith in me and for everything you’ve done to help me excel. Finally, thank you to everyone who has made the time to be here, for your support and interest. </a:t>
            </a:r>
          </a:p>
          <a:p>
            <a:endParaRPr lang="en-US" dirty="0"/>
          </a:p>
          <a:p>
            <a:r>
              <a:rPr lang="en-US" dirty="0"/>
              <a:t>I will be defending my thesis titled …</a:t>
            </a:r>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integrating my contribution into fiat crypto we are able to generate 100s of thousands of lines of verified code without needing to do any marginal work. This means that engineers who want to innovate with different crypto parameters can deploy verified code with ease. We’re turning engineers into </a:t>
            </a:r>
            <a:r>
              <a:rPr lang="en-US" dirty="0" err="1"/>
              <a:t>lightbulbmen</a:t>
            </a:r>
            <a:r>
              <a:rPr lang="en-US" dirty="0"/>
              <a:t>. </a:t>
            </a:r>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4073837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we wrote makes a pretty cool tool that can be run on the command 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NOT call the binary “generated”)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can automatically generate verified code on the command line, in seconds (not hours or days or weeks), for given just the prime, the </a:t>
            </a:r>
            <a:r>
              <a:rPr lang="en-US" dirty="0" err="1"/>
              <a:t>bitwidth</a:t>
            </a:r>
            <a:r>
              <a:rPr lang="en-US" dirty="0"/>
              <a:t>, and the name of the high-level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the ease with which our tool can be used contributed significantly to its adoption in industry. </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code we wrote makes a pretty cool tool that can be run on the command 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NOT call the binary “generated”)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can automatically generate verified code on the command line, in seconds (not hours or days or weeks), for given just the prime, the </a:t>
            </a:r>
            <a:r>
              <a:rPr lang="en-US" dirty="0" err="1"/>
              <a:t>bitwidth</a:t>
            </a:r>
            <a:r>
              <a:rPr lang="en-US" dirty="0"/>
              <a:t>, and the name of the high-level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the ease with which our tool can be used contributed significantly to its adoption in industry.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14794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rest of the talk is about the work that went into making Fiat Crypto. If you came here just to support me, you are welcome to go to sleep, I’ll let you know when you can wake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requirements for fiat crypto were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2nd: this is what enables innovation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r>
              <a:rPr lang="en-US" baseline="30000" dirty="0"/>
              <a:t>rd</a:t>
            </a:r>
            <a:r>
              <a:rPr lang="en-US" dirty="0"/>
              <a:t>: if verification doesn’t finish in reasonable time, it’s not actually of any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101308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fiat-crypto, we carved the low-level code up into these neatly-separated conceptually distinct units that you see on the screen, which are small enough to not hit asymptotic issues during interactive verification and during running automated verification. While abstraction is widely used to manage conceptual burden, here,  additionally, we use it reduce burden on the proof assistant. While this is not a way in which abstraction  being talked about in the literature, this part of the approach not the focus of this talk. </a:t>
            </a:r>
          </a:p>
          <a:p>
            <a:r>
              <a:rPr lang="en-US" dirty="0"/>
              <a:t>My colleagues worked on most of the individual pieces and I helped them see how this impacts the performance of running the proof script.</a:t>
            </a:r>
          </a:p>
          <a:p>
            <a:r>
              <a:rPr lang="en-US" dirty="0"/>
              <a:t>I worked primarily on the two compilation stages on the far right. These are the pieces where generate the code from the other pieces.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Here you see the areas of the pieces scaled to match the running times of the proof scripts. </a:t>
            </a:r>
          </a:p>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a:solidFill>
                  <a:schemeClr val="tx1"/>
                </a:solidFill>
                <a:latin typeface="+mn-lt"/>
                <a:ea typeface="+mn-ea"/>
                <a:cs typeface="+mn-cs"/>
              </a:rPr>
              <a:t>1/2</a:t>
            </a:r>
            <a:r>
              <a:rPr lang="en-US" sz="1200" kern="1200" baseline="30000">
                <a:solidFill>
                  <a:schemeClr val="tx1"/>
                </a:solidFill>
                <a:latin typeface="+mn-lt"/>
                <a:ea typeface="+mn-ea"/>
                <a:cs typeface="+mn-cs"/>
              </a:rPr>
              <a:t>nd</a:t>
            </a:r>
            <a:r>
              <a:rPr lang="en-US" sz="1200" kern="1200">
                <a:solidFill>
                  <a:schemeClr val="tx1"/>
                </a:solidFill>
                <a:latin typeface="+mn-lt"/>
                <a:ea typeface="+mn-ea"/>
                <a:cs typeface="+mn-cs"/>
              </a:rPr>
              <a:t> to 1/4</a:t>
            </a:r>
            <a:r>
              <a:rPr lang="en-US" sz="1200" kern="1200" baseline="30000">
                <a:solidFill>
                  <a:schemeClr val="tx1"/>
                </a:solidFill>
                <a:latin typeface="+mn-lt"/>
                <a:ea typeface="+mn-ea"/>
                <a:cs typeface="+mn-cs"/>
              </a:rPr>
              <a:t>th</a:t>
            </a:r>
            <a:r>
              <a:rPr lang="en-US" sz="1200" kern="1200">
                <a:solidFill>
                  <a:schemeClr val="tx1"/>
                </a:solidFill>
                <a:latin typeface="+mn-lt"/>
                <a:ea typeface="+mn-ea"/>
                <a:cs typeface="+mn-cs"/>
              </a:rPr>
              <a:t> </a:t>
            </a:r>
            <a:r>
              <a:rPr lang="en-US" sz="1200" kern="1200" dirty="0">
                <a:solidFill>
                  <a:schemeClr val="tx1"/>
                </a:solidFill>
                <a:latin typeface="+mn-lt"/>
                <a:ea typeface="+mn-ea"/>
                <a:cs typeface="+mn-cs"/>
              </a:rPr>
              <a:t>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88503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3591673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Now at 2h25m, nearly 60 GB 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“partial evaluation” piece of fiat-crypto had inadequate </a:t>
            </a:r>
            <a:r>
              <a:rPr lang="en-US" dirty="0" err="1"/>
              <a:t>asymptotics</a:t>
            </a:r>
            <a:r>
              <a:rPr lang="en-US" dirty="0"/>
              <a:t> when done in the proof engine.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Size of partial eval on ex size 1: 98.616s, 495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2: 607.765s, 1269 rewrites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Size of partial eval on ex size 3: 8706.089s, 2398 rewrites, mem: 58,206,840 ko, (2^130-5, x64)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1/16</a:t>
            </a:r>
            <a:r>
              <a:rPr lang="en-US" sz="1200" kern="1200" baseline="30000" dirty="0">
                <a:solidFill>
                  <a:schemeClr val="tx1"/>
                </a:solidFill>
                <a:latin typeface="+mn-lt"/>
                <a:ea typeface="+mn-ea"/>
                <a:cs typeface="+mn-cs"/>
              </a:rPr>
              <a:t>th</a:t>
            </a:r>
            <a:r>
              <a:rPr lang="en-US" sz="1200" kern="1200" dirty="0">
                <a:solidFill>
                  <a:schemeClr val="tx1"/>
                </a:solidFill>
                <a:latin typeface="+mn-lt"/>
                <a:ea typeface="+mn-ea"/>
                <a:cs typeface="+mn-cs"/>
              </a:rPr>
              <a:t> size</a:t>
            </a:r>
          </a:p>
          <a:p>
            <a:r>
              <a:rPr lang="en-US" sz="1200" kern="1200" dirty="0">
                <a:solidFill>
                  <a:schemeClr val="tx1"/>
                </a:solidFill>
                <a:latin typeface="+mn-lt"/>
                <a:ea typeface="+mn-ea"/>
                <a:cs typeface="+mn-cs"/>
              </a:rPr>
              <a:t>Sizes:</a:t>
            </a:r>
          </a:p>
          <a:p>
            <a:r>
              <a:rPr lang="en-US" sz="1200" kern="1200" dirty="0">
                <a:solidFill>
                  <a:schemeClr val="tx1"/>
                </a:solidFill>
                <a:latin typeface="+mn-lt"/>
                <a:ea typeface="+mn-ea"/>
                <a:cs typeface="+mn-cs"/>
              </a:rPr>
              <a:t>$ python3 -c 'import math; sizes=[("Bounds",326.19), ("Associational",9.79+5.49), ("Rows", 21.61), ("Base Conversion", 2.16), ("BarrettReduction",18.06), ("</a:t>
            </a:r>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18.44), ("Positional",10.91), ("Columns",7.94),("Freeze",2.44)]; print("\</a:t>
            </a:r>
            <a:r>
              <a:rPr lang="en-US" sz="1200" kern="1200" dirty="0" err="1">
                <a:solidFill>
                  <a:schemeClr val="tx1"/>
                </a:solidFill>
                <a:latin typeface="+mn-lt"/>
                <a:ea typeface="+mn-ea"/>
                <a:cs typeface="+mn-cs"/>
              </a:rPr>
              <a:t>n".join</a:t>
            </a:r>
            <a:r>
              <a:rPr lang="en-US" sz="1200" kern="1200" dirty="0">
                <a:solidFill>
                  <a:schemeClr val="tx1"/>
                </a:solidFill>
                <a:latin typeface="+mn-lt"/>
                <a:ea typeface="+mn-ea"/>
                <a:cs typeface="+mn-cs"/>
              </a:rPr>
              <a:t>(f"{r:&lt;20} {</a:t>
            </a:r>
            <a:r>
              <a:rPr lang="en-US" sz="1200" kern="1200" dirty="0" err="1">
                <a:solidFill>
                  <a:schemeClr val="tx1"/>
                </a:solidFill>
                <a:latin typeface="+mn-lt"/>
                <a:ea typeface="+mn-ea"/>
                <a:cs typeface="+mn-cs"/>
              </a:rPr>
              <a:t>math.sqrt</a:t>
            </a:r>
            <a:r>
              <a:rPr lang="en-US" sz="1200" kern="1200" dirty="0">
                <a:solidFill>
                  <a:schemeClr val="tx1"/>
                </a:solidFill>
                <a:latin typeface="+mn-lt"/>
                <a:ea typeface="+mn-ea"/>
                <a:cs typeface="+mn-cs"/>
              </a:rPr>
              <a:t>(v)/2.0}" for r, v in sizes))'</a:t>
            </a:r>
          </a:p>
          <a:p>
            <a:r>
              <a:rPr lang="en-US" sz="1200" kern="1200" dirty="0">
                <a:solidFill>
                  <a:schemeClr val="tx1"/>
                </a:solidFill>
                <a:latin typeface="+mn-lt"/>
                <a:ea typeface="+mn-ea"/>
                <a:cs typeface="+mn-cs"/>
              </a:rPr>
              <a:t>Bounds               9.030365441110343</a:t>
            </a:r>
          </a:p>
          <a:p>
            <a:r>
              <a:rPr lang="en-US" sz="1200" kern="1200" dirty="0">
                <a:solidFill>
                  <a:schemeClr val="tx1"/>
                </a:solidFill>
                <a:latin typeface="+mn-lt"/>
                <a:ea typeface="+mn-ea"/>
                <a:cs typeface="+mn-cs"/>
              </a:rPr>
              <a:t>Associational        1.9544820285692064</a:t>
            </a:r>
          </a:p>
          <a:p>
            <a:r>
              <a:rPr lang="en-US" sz="1200" kern="1200" dirty="0">
                <a:solidFill>
                  <a:schemeClr val="tx1"/>
                </a:solidFill>
                <a:latin typeface="+mn-lt"/>
                <a:ea typeface="+mn-ea"/>
                <a:cs typeface="+mn-cs"/>
              </a:rPr>
              <a:t>Rows                 2.324327859833892</a:t>
            </a:r>
          </a:p>
          <a:p>
            <a:r>
              <a:rPr lang="en-US" sz="1200" kern="1200" dirty="0">
                <a:solidFill>
                  <a:schemeClr val="tx1"/>
                </a:solidFill>
                <a:latin typeface="+mn-lt"/>
                <a:ea typeface="+mn-ea"/>
                <a:cs typeface="+mn-cs"/>
              </a:rPr>
              <a:t>Base Conversion      0.7348469228349535</a:t>
            </a:r>
          </a:p>
          <a:p>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     2.124852936087578</a:t>
            </a:r>
          </a:p>
          <a:p>
            <a:r>
              <a:rPr lang="en-US" sz="1200" kern="1200" dirty="0" err="1">
                <a:solidFill>
                  <a:schemeClr val="tx1"/>
                </a:solidFill>
                <a:latin typeface="+mn-lt"/>
                <a:ea typeface="+mn-ea"/>
                <a:cs typeface="+mn-cs"/>
              </a:rPr>
              <a:t>WordByWordMontgomery</a:t>
            </a:r>
            <a:r>
              <a:rPr lang="en-US" sz="1200" kern="1200" dirty="0">
                <a:solidFill>
                  <a:schemeClr val="tx1"/>
                </a:solidFill>
                <a:latin typeface="+mn-lt"/>
                <a:ea typeface="+mn-ea"/>
                <a:cs typeface="+mn-cs"/>
              </a:rPr>
              <a:t> 2.147091055358389</a:t>
            </a:r>
          </a:p>
          <a:p>
            <a:r>
              <a:rPr lang="en-US" sz="1200" kern="1200" dirty="0">
                <a:solidFill>
                  <a:schemeClr val="tx1"/>
                </a:solidFill>
                <a:latin typeface="+mn-lt"/>
                <a:ea typeface="+mn-ea"/>
                <a:cs typeface="+mn-cs"/>
              </a:rPr>
              <a:t>Positional           1.6515144564913744</a:t>
            </a:r>
          </a:p>
          <a:p>
            <a:r>
              <a:rPr lang="en-US" sz="1200" kern="1200" dirty="0">
                <a:solidFill>
                  <a:schemeClr val="tx1"/>
                </a:solidFill>
                <a:latin typeface="+mn-lt"/>
                <a:ea typeface="+mn-ea"/>
                <a:cs typeface="+mn-cs"/>
              </a:rPr>
              <a:t>Columns              1.408900280360537</a:t>
            </a:r>
          </a:p>
          <a:p>
            <a:r>
              <a:rPr lang="en-US" sz="1200" kern="1200" dirty="0">
                <a:solidFill>
                  <a:schemeClr val="tx1"/>
                </a:solidFill>
                <a:latin typeface="+mn-lt"/>
                <a:ea typeface="+mn-ea"/>
                <a:cs typeface="+mn-cs"/>
              </a:rPr>
              <a:t>Freeze               0.7810249675906654</a:t>
            </a:r>
          </a:p>
          <a:p>
            <a:pPr rtl="0" fontAlgn="ctr"/>
            <a:endParaRPr lang="en-US" sz="1200" b="0" i="0" kern="1200" dirty="0">
              <a:solidFill>
                <a:schemeClr val="tx1"/>
              </a:solidFill>
              <a:effectLst/>
              <a:latin typeface="+mn-lt"/>
              <a:ea typeface="+mn-ea"/>
              <a:cs typeface="+mn-cs"/>
            </a:endParaRPr>
          </a:p>
          <a:p>
            <a:pPr rtl="0" fontAlgn="ct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git show 4844fa07f958215bbb30bdca58d0dd0c9d927575 | grep 'After \|Total Time\|Arithmetic/\|----' | less -S</a:t>
            </a:r>
          </a:p>
          <a:p>
            <a:r>
              <a:rPr lang="en-US" sz="1200" kern="1200" dirty="0">
                <a:solidFill>
                  <a:schemeClr val="tx1"/>
                </a:solidFill>
                <a:latin typeface="+mn-lt"/>
                <a:ea typeface="+mn-ea"/>
                <a:cs typeface="+mn-cs"/>
              </a:rPr>
              <a:t>(export COQPATH=/home/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a:t>
            </a:r>
            <a:r>
              <a:rPr lang="en-US" sz="1200" kern="1200" dirty="0" err="1">
                <a:solidFill>
                  <a:schemeClr val="tx1"/>
                </a:solidFill>
                <a:latin typeface="+mn-lt"/>
                <a:ea typeface="+mn-ea"/>
                <a:cs typeface="+mn-cs"/>
              </a:rPr>
              <a:t>coqprime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/Documents/repos/fiat-crypto/rupicola/bedrock2/bedrock2/</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/Documents/repos/fiat-crypto/rupicola/bedrock2/deps/</a:t>
            </a:r>
            <a:r>
              <a:rPr lang="en-US" sz="1200" kern="1200" dirty="0" err="1">
                <a:solidFill>
                  <a:schemeClr val="tx1"/>
                </a:solidFill>
                <a:latin typeface="+mn-lt"/>
                <a:ea typeface="+mn-ea"/>
                <a:cs typeface="+mn-cs"/>
              </a:rPr>
              <a:t>coqutil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:/home/</a:t>
            </a:r>
            <a:r>
              <a:rPr lang="en-US" sz="1200" kern="1200" dirty="0" err="1">
                <a:solidFill>
                  <a:schemeClr val="tx1"/>
                </a:solidFill>
                <a:latin typeface="+mn-lt"/>
                <a:ea typeface="+mn-ea"/>
                <a:cs typeface="+mn-cs"/>
              </a:rPr>
              <a:t>jgross</a:t>
            </a:r>
            <a:r>
              <a:rPr lang="en-US" sz="1200" kern="1200" dirty="0">
                <a:solidFill>
                  <a:schemeClr val="tx1"/>
                </a:solidFill>
                <a:latin typeface="+mn-lt"/>
                <a:ea typeface="+mn-ea"/>
                <a:cs typeface="+mn-cs"/>
              </a:rPr>
              <a:t>/Documents/repos/fiat-crypto/rewriter/</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command time -f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}o (real: %e, user: %U, sys: %S, mem: %M ko)" "coqc"   -q -w +implicit-core-hint-db,+implicits-in-term,+non-reversible-notation,+deprecated-intros-until-0,+deprecated-focus,+unused-intro-pattern,+variable-collision,-deprecated-hint-constr,-fragile-hint-constr,+omega-is-deprecated,+deprecated-instantiate-syntax,+non-recursive -w -notation-overridden,-undeclared-scope  -R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 Crypto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done) 2&gt;&amp;1 | tee log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grep -o 'Arithmetic/.*user[^,]*' log | sed s'/^\([^ ]*\).*user: \([^ ,]*\).*/\2\t\1/g' | sort -h</a:t>
            </a:r>
          </a:p>
          <a:p>
            <a:r>
              <a:rPr lang="en-US" sz="1200" kern="1200" dirty="0">
                <a:solidFill>
                  <a:schemeClr val="tx1"/>
                </a:solidFill>
                <a:latin typeface="+mn-lt"/>
                <a:ea typeface="+mn-ea"/>
                <a:cs typeface="+mn-cs"/>
              </a:rPr>
              <a:t>0.50    Arithmetic/</a:t>
            </a:r>
            <a:r>
              <a:rPr lang="en-US" sz="1200" kern="1200" dirty="0" err="1">
                <a:solidFill>
                  <a:schemeClr val="tx1"/>
                </a:solidFill>
                <a:latin typeface="+mn-lt"/>
                <a:ea typeface="+mn-ea"/>
                <a:cs typeface="+mn-cs"/>
              </a:rPr>
              <a:t>ModularArithmeticPre.vo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1.24    Arithmetic/</a:t>
            </a:r>
            <a:r>
              <a:rPr lang="en-US" sz="1200" kern="1200" dirty="0" err="1">
                <a:solidFill>
                  <a:schemeClr val="tx1"/>
                </a:solidFill>
                <a:latin typeface="+mn-lt"/>
                <a:ea typeface="+mn-ea"/>
                <a:cs typeface="+mn-cs"/>
              </a:rPr>
              <a:t>CoreExtra.vo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1.33    Arithmetic/</a:t>
            </a:r>
            <a:r>
              <a:rPr lang="en-US" sz="1200" kern="1200" dirty="0" err="1">
                <a:solidFill>
                  <a:schemeClr val="tx1"/>
                </a:solidFill>
                <a:latin typeface="+mn-lt"/>
                <a:ea typeface="+mn-ea"/>
                <a:cs typeface="+mn-cs"/>
              </a:rPr>
              <a:t>Partition.vo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1.56    Arithmetic/</a:t>
            </a:r>
            <a:r>
              <a:rPr lang="en-US" sz="1200" kern="1200" dirty="0" err="1">
                <a:solidFill>
                  <a:schemeClr val="tx1"/>
                </a:solidFill>
                <a:latin typeface="+mn-lt"/>
                <a:ea typeface="+mn-ea"/>
                <a:cs typeface="+mn-cs"/>
              </a:rPr>
              <a:t>PrimeFieldTheorems.vo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1.69    Arithmetic/</a:t>
            </a:r>
            <a:r>
              <a:rPr lang="en-US" sz="1200" kern="1200" dirty="0" err="1">
                <a:solidFill>
                  <a:schemeClr val="tx1"/>
                </a:solidFill>
                <a:latin typeface="+mn-lt"/>
                <a:ea typeface="+mn-ea"/>
                <a:cs typeface="+mn-cs"/>
              </a:rPr>
              <a:t>ModOps.vo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    Arithmetic/</a:t>
            </a:r>
            <a:r>
              <a:rPr lang="en-US" sz="1200" kern="1200" dirty="0" err="1">
                <a:solidFill>
                  <a:schemeClr val="tx1"/>
                </a:solidFill>
                <a:latin typeface="+mn-lt"/>
                <a:ea typeface="+mn-ea"/>
                <a:cs typeface="+mn-cs"/>
              </a:rPr>
              <a:t>ModularArithmeticTheorems.vo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    Arithmetic/</a:t>
            </a:r>
            <a:r>
              <a:rPr lang="en-US" sz="1200" kern="1200" dirty="0" err="1">
                <a:solidFill>
                  <a:schemeClr val="tx1"/>
                </a:solidFill>
                <a:latin typeface="+mn-lt"/>
                <a:ea typeface="+mn-ea"/>
                <a:cs typeface="+mn-cs"/>
              </a:rPr>
              <a:t>BaseConversion.vo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2.44    Arithmetic/</a:t>
            </a:r>
            <a:r>
              <a:rPr lang="en-US" sz="1200" kern="1200" dirty="0" err="1">
                <a:solidFill>
                  <a:schemeClr val="tx1"/>
                </a:solidFill>
                <a:latin typeface="+mn-lt"/>
                <a:ea typeface="+mn-ea"/>
                <a:cs typeface="+mn-cs"/>
              </a:rPr>
              <a:t>Freeze.vo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2.53    Arithmetic/</a:t>
            </a:r>
            <a:r>
              <a:rPr lang="en-US" sz="1200" kern="1200" dirty="0" err="1">
                <a:solidFill>
                  <a:schemeClr val="tx1"/>
                </a:solidFill>
                <a:latin typeface="+mn-lt"/>
                <a:ea typeface="+mn-ea"/>
                <a:cs typeface="+mn-cs"/>
              </a:rPr>
              <a:t>Primitives.vo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4.06    Arithmetic/</a:t>
            </a:r>
            <a:r>
              <a:rPr lang="en-US" sz="1200" kern="1200" dirty="0" err="1">
                <a:solidFill>
                  <a:schemeClr val="tx1"/>
                </a:solidFill>
                <a:latin typeface="+mn-lt"/>
                <a:ea typeface="+mn-ea"/>
                <a:cs typeface="+mn-cs"/>
              </a:rPr>
              <a:t>UniformWeight.vo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5.49    Arithmetic/</a:t>
            </a:r>
            <a:r>
              <a:rPr lang="en-US" sz="1200" kern="1200" dirty="0" err="1">
                <a:solidFill>
                  <a:schemeClr val="tx1"/>
                </a:solidFill>
                <a:latin typeface="+mn-lt"/>
                <a:ea typeface="+mn-ea"/>
                <a:cs typeface="+mn-cs"/>
              </a:rPr>
              <a:t>SaturatedAssociational.vo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5.83    Arithmetic/</a:t>
            </a:r>
            <a:r>
              <a:rPr lang="en-US" sz="1200" kern="1200" dirty="0" err="1">
                <a:solidFill>
                  <a:schemeClr val="tx1"/>
                </a:solidFill>
                <a:latin typeface="+mn-lt"/>
                <a:ea typeface="+mn-ea"/>
                <a:cs typeface="+mn-cs"/>
              </a:rPr>
              <a:t>BYInv.vo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7.94    Arithmetic/</a:t>
            </a:r>
            <a:r>
              <a:rPr lang="en-US" sz="1200" kern="1200" dirty="0" err="1">
                <a:solidFill>
                  <a:schemeClr val="tx1"/>
                </a:solidFill>
                <a:latin typeface="+mn-lt"/>
                <a:ea typeface="+mn-ea"/>
                <a:cs typeface="+mn-cs"/>
              </a:rPr>
              <a:t>SaturatedColumns.vo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9.46    Arithmetic/</a:t>
            </a:r>
            <a:r>
              <a:rPr lang="en-US" sz="1200" kern="1200" dirty="0" err="1">
                <a:solidFill>
                  <a:schemeClr val="tx1"/>
                </a:solidFill>
                <a:latin typeface="+mn-lt"/>
                <a:ea typeface="+mn-ea"/>
                <a:cs typeface="+mn-cs"/>
              </a:rPr>
              <a:t>FancyMontgomeryReduction.vo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9.79    Arithmetic/</a:t>
            </a:r>
            <a:r>
              <a:rPr lang="en-US" sz="1200" kern="1200" dirty="0" err="1">
                <a:solidFill>
                  <a:schemeClr val="tx1"/>
                </a:solidFill>
                <a:latin typeface="+mn-lt"/>
                <a:ea typeface="+mn-ea"/>
                <a:cs typeface="+mn-cs"/>
              </a:rPr>
              <a:t>CoreAssociational.vo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10.91   Arithmetic/</a:t>
            </a:r>
            <a:r>
              <a:rPr lang="en-US" sz="1200" kern="1200" dirty="0" err="1">
                <a:solidFill>
                  <a:schemeClr val="tx1"/>
                </a:solidFill>
                <a:latin typeface="+mn-lt"/>
                <a:ea typeface="+mn-ea"/>
                <a:cs typeface="+mn-cs"/>
              </a:rPr>
              <a:t>CorePositional.vo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17.72   Arithmetic/</a:t>
            </a:r>
            <a:r>
              <a:rPr lang="en-US" sz="1200" kern="1200" dirty="0" err="1">
                <a:solidFill>
                  <a:schemeClr val="tx1"/>
                </a:solidFill>
                <a:latin typeface="+mn-lt"/>
                <a:ea typeface="+mn-ea"/>
                <a:cs typeface="+mn-cs"/>
              </a:rPr>
              <a:t>Core.vo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18.06   Arithmetic/</a:t>
            </a:r>
            <a:r>
              <a:rPr lang="en-US" sz="1200" kern="1200" dirty="0" err="1">
                <a:solidFill>
                  <a:schemeClr val="tx1"/>
                </a:solidFill>
                <a:latin typeface="+mn-lt"/>
                <a:ea typeface="+mn-ea"/>
                <a:cs typeface="+mn-cs"/>
              </a:rPr>
              <a:t>BarrettReduction.vo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18.44   Arithmetic/</a:t>
            </a:r>
            <a:r>
              <a:rPr lang="en-US" sz="1200" kern="1200" dirty="0" err="1">
                <a:solidFill>
                  <a:schemeClr val="tx1"/>
                </a:solidFill>
                <a:latin typeface="+mn-lt"/>
                <a:ea typeface="+mn-ea"/>
                <a:cs typeface="+mn-cs"/>
              </a:rPr>
              <a:t>WordByWordMontgomery.vo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21.61   Arithmetic/</a:t>
            </a:r>
            <a:r>
              <a:rPr lang="en-US" sz="1200" kern="1200" dirty="0" err="1">
                <a:solidFill>
                  <a:schemeClr val="tx1"/>
                </a:solidFill>
                <a:latin typeface="+mn-lt"/>
                <a:ea typeface="+mn-ea"/>
                <a:cs typeface="+mn-cs"/>
              </a:rPr>
              <a:t>SaturatedRows.vo</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33.76   Arithmetic/</a:t>
            </a:r>
            <a:r>
              <a:rPr lang="en-US" sz="1200" kern="1200" dirty="0" err="1">
                <a:solidFill>
                  <a:schemeClr val="tx1"/>
                </a:solidFill>
                <a:latin typeface="+mn-lt"/>
                <a:ea typeface="+mn-ea"/>
                <a:cs typeface="+mn-cs"/>
              </a:rPr>
              <a:t>Saturated.vo</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1m14.22s |  967412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Proofs.vo</a:t>
            </a:r>
            <a:r>
              <a:rPr lang="en-US" sz="1200" kern="1200" dirty="0">
                <a:solidFill>
                  <a:schemeClr val="tx1"/>
                </a:solidFill>
                <a:latin typeface="+mn-lt"/>
                <a:ea typeface="+mn-ea"/>
                <a:cs typeface="+mn-cs"/>
              </a:rPr>
              <a:t>                                |   1m12.40s |  967344 ko || +0m01.81s ||        68 ko |   +2.51% |</a:t>
            </a:r>
          </a:p>
          <a:p>
            <a:r>
              <a:rPr lang="en-US" sz="1200" kern="1200" dirty="0">
                <a:solidFill>
                  <a:schemeClr val="tx1"/>
                </a:solidFill>
                <a:latin typeface="+mn-lt"/>
                <a:ea typeface="+mn-ea"/>
                <a:cs typeface="+mn-cs"/>
              </a:rPr>
              <a:t>      2m17.93s |  960828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Wf.vo</a:t>
            </a:r>
            <a:r>
              <a:rPr lang="en-US" sz="1200" kern="1200" dirty="0">
                <a:solidFill>
                  <a:schemeClr val="tx1"/>
                </a:solidFill>
                <a:latin typeface="+mn-lt"/>
                <a:ea typeface="+mn-ea"/>
                <a:cs typeface="+mn-cs"/>
              </a:rPr>
              <a:t>                                    |   2m18.00s |  960820 ko || -0m00.06s ||         8 ko |   -0.05% |</a:t>
            </a:r>
          </a:p>
          <a:p>
            <a:r>
              <a:rPr lang="en-US" sz="1200" kern="1200" dirty="0">
                <a:solidFill>
                  <a:schemeClr val="tx1"/>
                </a:solidFill>
                <a:latin typeface="+mn-lt"/>
                <a:ea typeface="+mn-ea"/>
                <a:cs typeface="+mn-cs"/>
              </a:rPr>
              <a:t>      1m14.14s | 1131868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ZRangeProofs.vo</a:t>
            </a:r>
            <a:r>
              <a:rPr lang="en-US" sz="1200" kern="1200" dirty="0">
                <a:solidFill>
                  <a:schemeClr val="tx1"/>
                </a:solidFill>
                <a:latin typeface="+mn-lt"/>
                <a:ea typeface="+mn-ea"/>
                <a:cs typeface="+mn-cs"/>
              </a:rPr>
              <a:t>                          |   1m14.12s | 1124580 ko || +0m00.01s ||      7288 ko |   +0.02% |</a:t>
            </a:r>
          </a:p>
          <a:p>
            <a:r>
              <a:rPr lang="en-US" sz="1200" kern="1200" dirty="0">
                <a:solidFill>
                  <a:schemeClr val="tx1"/>
                </a:solidFill>
                <a:latin typeface="+mn-lt"/>
                <a:ea typeface="+mn-ea"/>
                <a:cs typeface="+mn-cs"/>
              </a:rPr>
              <a:t>      0m15.65s |  880424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LandLorBounds.vo</a:t>
            </a:r>
            <a:r>
              <a:rPr lang="en-US" sz="1200" kern="1200" dirty="0">
                <a:solidFill>
                  <a:schemeClr val="tx1"/>
                </a:solidFill>
                <a:latin typeface="+mn-lt"/>
                <a:ea typeface="+mn-ea"/>
                <a:cs typeface="+mn-cs"/>
              </a:rPr>
              <a:t>                                    |   0m15.02s |  880216 ko || +0m00.63s ||       208 ko |   +4.19% |</a:t>
            </a:r>
          </a:p>
          <a:p>
            <a:r>
              <a:rPr lang="en-US" sz="1200" kern="1200" dirty="0">
                <a:solidFill>
                  <a:schemeClr val="tx1"/>
                </a:solidFill>
                <a:latin typeface="+mn-lt"/>
                <a:ea typeface="+mn-ea"/>
                <a:cs typeface="+mn-cs"/>
              </a:rPr>
              <a:t>      0m09.34s |  715912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CornersMonotoneBounds.vo</a:t>
            </a:r>
            <a:r>
              <a:rPr lang="en-US" sz="1200" kern="1200" dirty="0">
                <a:solidFill>
                  <a:schemeClr val="tx1"/>
                </a:solidFill>
                <a:latin typeface="+mn-lt"/>
                <a:ea typeface="+mn-ea"/>
                <a:cs typeface="+mn-cs"/>
              </a:rPr>
              <a:t>                            |   0m09.37s |  715836 ko || -0m00.02s ||        76 ko |   -0.32% |</a:t>
            </a:r>
          </a:p>
          <a:p>
            <a:r>
              <a:rPr lang="en-US" sz="1200" kern="1200" dirty="0">
                <a:solidFill>
                  <a:schemeClr val="tx1"/>
                </a:solidFill>
                <a:latin typeface="+mn-lt"/>
                <a:ea typeface="+mn-ea"/>
                <a:cs typeface="+mn-cs"/>
              </a:rPr>
              <a:t>      0m06.10s |  707744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BasicLemmas.vo</a:t>
            </a:r>
            <a:r>
              <a:rPr lang="en-US" sz="1200" kern="1200" dirty="0">
                <a:solidFill>
                  <a:schemeClr val="tx1"/>
                </a:solidFill>
                <a:latin typeface="+mn-lt"/>
                <a:ea typeface="+mn-ea"/>
                <a:cs typeface="+mn-cs"/>
              </a:rPr>
              <a:t>                                      |   0m06.23s |  708104 ko || -0m00.13s ||      -360 ko |   -2.08% |</a:t>
            </a:r>
          </a:p>
          <a:p>
            <a:r>
              <a:rPr lang="en-US" sz="1200" kern="1200" dirty="0">
                <a:solidFill>
                  <a:schemeClr val="tx1"/>
                </a:solidFill>
                <a:latin typeface="+mn-lt"/>
                <a:ea typeface="+mn-ea"/>
                <a:cs typeface="+mn-cs"/>
              </a:rPr>
              <a:t>      0m02.17s |  752944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0m02.05s |  750316 ko || +0m00.12s ||      2628 ko |   +5.85% |</a:t>
            </a:r>
          </a:p>
          <a:p>
            <a:r>
              <a:rPr lang="en-US" sz="1200" kern="1200" dirty="0">
                <a:solidFill>
                  <a:schemeClr val="tx1"/>
                </a:solidFill>
                <a:latin typeface="+mn-lt"/>
                <a:ea typeface="+mn-ea"/>
                <a:cs typeface="+mn-cs"/>
              </a:rPr>
              <a:t>      0m01.96s |  563392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AbstractInterpretation.vo</a:t>
            </a:r>
            <a:r>
              <a:rPr lang="en-US" sz="1200" kern="1200" dirty="0">
                <a:solidFill>
                  <a:schemeClr val="tx1"/>
                </a:solidFill>
                <a:latin typeface="+mn-lt"/>
                <a:ea typeface="+mn-ea"/>
                <a:cs typeface="+mn-cs"/>
              </a:rPr>
              <a:t>                |   0m02.11s |  562712 ko || -0m00.14s ||       680 ko |   -7.10% |</a:t>
            </a:r>
          </a:p>
          <a:p>
            <a:r>
              <a:rPr lang="en-US" sz="1200" kern="1200" dirty="0">
                <a:solidFill>
                  <a:schemeClr val="tx1"/>
                </a:solidFill>
                <a:latin typeface="+mn-lt"/>
                <a:ea typeface="+mn-ea"/>
                <a:cs typeface="+mn-cs"/>
              </a:rPr>
              <a:t>      0m01.80s |  697128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SplitRangeBounds.vo</a:t>
            </a:r>
            <a:r>
              <a:rPr lang="en-US" sz="1200" kern="1200" dirty="0">
                <a:solidFill>
                  <a:schemeClr val="tx1"/>
                </a:solidFill>
                <a:latin typeface="+mn-lt"/>
                <a:ea typeface="+mn-ea"/>
                <a:cs typeface="+mn-cs"/>
              </a:rPr>
              <a:t>                                 |   0m01.80s |  697036 ko || +0m00.00s ||        92 ko |   +0.00% |</a:t>
            </a:r>
          </a:p>
          <a:p>
            <a:r>
              <a:rPr lang="en-US" sz="1200" kern="1200" dirty="0">
                <a:solidFill>
                  <a:schemeClr val="tx1"/>
                </a:solidFill>
                <a:latin typeface="+mn-lt"/>
                <a:ea typeface="+mn-ea"/>
                <a:cs typeface="+mn-cs"/>
              </a:rPr>
              <a:t>      0m01.76s |  731112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SplitBounds.vo</a:t>
            </a:r>
            <a:r>
              <a:rPr lang="en-US" sz="1200" kern="1200" dirty="0">
                <a:solidFill>
                  <a:schemeClr val="tx1"/>
                </a:solidFill>
                <a:latin typeface="+mn-lt"/>
                <a:ea typeface="+mn-ea"/>
                <a:cs typeface="+mn-cs"/>
              </a:rPr>
              <a:t>                                      |   0m01.90s |  731080 ko || -0m00.13s ||        32 ko |   -7.36% |</a:t>
            </a:r>
          </a:p>
          <a:p>
            <a:r>
              <a:rPr lang="en-US" sz="1200" kern="1200" dirty="0">
                <a:solidFill>
                  <a:schemeClr val="tx1"/>
                </a:solidFill>
                <a:latin typeface="+mn-lt"/>
                <a:ea typeface="+mn-ea"/>
                <a:cs typeface="+mn-cs"/>
              </a:rPr>
              <a:t>      0m01.12s |  556432 ko | </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WfExtra.vo</a:t>
            </a:r>
            <a:r>
              <a:rPr lang="en-US" sz="1200" kern="1200" dirty="0">
                <a:solidFill>
                  <a:schemeClr val="tx1"/>
                </a:solidFill>
                <a:latin typeface="+mn-lt"/>
                <a:ea typeface="+mn-ea"/>
                <a:cs typeface="+mn-cs"/>
              </a:rPr>
              <a:t>                               |   0m01.18s |  555212 ko || -0m00.05s ||      1220 ko |   -5.08% |</a:t>
            </a:r>
          </a:p>
          <a:p>
            <a:r>
              <a:rPr lang="en-US" sz="1200" kern="1200" dirty="0">
                <a:solidFill>
                  <a:schemeClr val="tx1"/>
                </a:solidFill>
                <a:latin typeface="+mn-lt"/>
                <a:ea typeface="+mn-ea"/>
                <a:cs typeface="+mn-cs"/>
              </a:rPr>
              <a:t>      0m00.78s |  493584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OperationsBounds.vo</a:t>
            </a:r>
            <a:r>
              <a:rPr lang="en-US" sz="1200" kern="1200" dirty="0">
                <a:solidFill>
                  <a:schemeClr val="tx1"/>
                </a:solidFill>
                <a:latin typeface="+mn-lt"/>
                <a:ea typeface="+mn-ea"/>
                <a:cs typeface="+mn-cs"/>
              </a:rPr>
              <a:t>                                 |   0m00.81s |  493820 ko || -0m00.03s ||      -236 ko |   -3.70% |</a:t>
            </a:r>
          </a:p>
          <a:p>
            <a:r>
              <a:rPr lang="en-US" sz="1200" kern="1200" dirty="0">
                <a:solidFill>
                  <a:schemeClr val="tx1"/>
                </a:solidFill>
                <a:latin typeface="+mn-lt"/>
                <a:ea typeface="+mn-ea"/>
                <a:cs typeface="+mn-cs"/>
              </a:rPr>
              <a:t>      0m00.51s |  456816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ZRange.vo</a:t>
            </a:r>
            <a:r>
              <a:rPr lang="en-US" sz="1200" kern="1200" dirty="0">
                <a:solidFill>
                  <a:schemeClr val="tx1"/>
                </a:solidFill>
                <a:latin typeface="+mn-lt"/>
                <a:ea typeface="+mn-ea"/>
                <a:cs typeface="+mn-cs"/>
              </a:rPr>
              <a:t>                                                  |   0m00.52s |  456608 ko || -0m00.01s ||       208 ko |   -1.92% |</a:t>
            </a:r>
          </a:p>
          <a:p>
            <a:r>
              <a:rPr lang="en-US" sz="1200" kern="1200" dirty="0">
                <a:solidFill>
                  <a:schemeClr val="tx1"/>
                </a:solidFill>
                <a:latin typeface="+mn-lt"/>
                <a:ea typeface="+mn-ea"/>
                <a:cs typeface="+mn-cs"/>
              </a:rPr>
              <a:t>      0m00.49s |  457600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Operations.vo</a:t>
            </a:r>
            <a:r>
              <a:rPr lang="en-US" sz="1200" kern="1200" dirty="0">
                <a:solidFill>
                  <a:schemeClr val="tx1"/>
                </a:solidFill>
                <a:latin typeface="+mn-lt"/>
                <a:ea typeface="+mn-ea"/>
                <a:cs typeface="+mn-cs"/>
              </a:rPr>
              <a:t>                                       |   0m00.49s |  457296 ko || +0m00.00s ||       304 ko |   +0.00% |</a:t>
            </a:r>
          </a:p>
          <a:p>
            <a:r>
              <a:rPr lang="en-US" sz="1200" kern="1200" dirty="0">
                <a:solidFill>
                  <a:schemeClr val="tx1"/>
                </a:solidFill>
                <a:latin typeface="+mn-lt"/>
                <a:ea typeface="+mn-ea"/>
                <a:cs typeface="+mn-cs"/>
              </a:rPr>
              <a:t>      0m00.36s |  421340 ko |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Show.vo</a:t>
            </a:r>
            <a:r>
              <a:rPr lang="en-US" sz="1200" kern="1200" dirty="0">
                <a:solidFill>
                  <a:schemeClr val="tx1"/>
                </a:solidFill>
                <a:latin typeface="+mn-lt"/>
                <a:ea typeface="+mn-ea"/>
                <a:cs typeface="+mn-cs"/>
              </a:rPr>
              <a:t>                                             |   0m00.39s |  421284 ko || -0m00.03s ||        56 ko |   -7.69% |</a:t>
            </a:r>
          </a:p>
          <a:p>
            <a:endParaRPr lang="en-US" sz="1200" kern="1200" dirty="0">
              <a:solidFill>
                <a:schemeClr val="tx1"/>
              </a:solidFill>
              <a:latin typeface="+mn-lt"/>
              <a:ea typeface="+mn-ea"/>
              <a:cs typeface="+mn-cs"/>
            </a:endParaRPr>
          </a:p>
          <a:p>
            <a:r>
              <a:rPr lang="en-US" dirty="0"/>
              <a:t>1m14.22s+2m17.93s+1m14.14s+0m02.17s+0m01.96s+0m01.12s+0m15.65s+0m09.34s+0m06.10s+0m01.80s+0m01.76s</a:t>
            </a:r>
          </a:p>
          <a:p>
            <a:r>
              <a:rPr lang="en-US" sz="1200" kern="1200" dirty="0">
                <a:solidFill>
                  <a:schemeClr val="tx1"/>
                </a:solidFill>
                <a:latin typeface="+mn-lt"/>
                <a:ea typeface="+mn-ea"/>
                <a:cs typeface="+mn-cs"/>
              </a:rPr>
              <a:t>python -c 'print(sum(m*60+s for m, s in (map(</a:t>
            </a:r>
            <a:r>
              <a:rPr lang="en-US" sz="1200" kern="1200" dirty="0" err="1">
                <a:solidFill>
                  <a:schemeClr val="tx1"/>
                </a:solidFill>
                <a:latin typeface="+mn-lt"/>
                <a:ea typeface="+mn-ea"/>
                <a:cs typeface="+mn-cs"/>
              </a:rPr>
              <a:t>float,i.replace</a:t>
            </a:r>
            <a:r>
              <a:rPr lang="en-US" sz="1200" kern="1200" dirty="0">
                <a:solidFill>
                  <a:schemeClr val="tx1"/>
                </a:solidFill>
                <a:latin typeface="+mn-lt"/>
                <a:ea typeface="+mn-ea"/>
                <a:cs typeface="+mn-cs"/>
              </a:rPr>
              <a:t>("s","").split("m"))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"1m14.22s+2m17.93s+1m14.14s+0m02.17s+0m01.96s+0m01.12s+0m15.65s+0m09.34s+0m06.10s+0m01.80s+0m01.76s".split("+"))))'</a:t>
            </a:r>
          </a:p>
          <a:p>
            <a:r>
              <a:rPr lang="en-US" sz="1200" kern="1200" dirty="0">
                <a:solidFill>
                  <a:schemeClr val="tx1"/>
                </a:solidFill>
                <a:latin typeface="+mn-lt"/>
                <a:ea typeface="+mn-ea"/>
                <a:cs typeface="+mn-cs"/>
              </a:rPr>
              <a:t>326.19</a:t>
            </a:r>
          </a:p>
          <a:p>
            <a:endParaRPr lang="en-US" dirty="0"/>
          </a:p>
          <a:p>
            <a:endParaRPr lang="en-US" dirty="0"/>
          </a:p>
          <a:p>
            <a:r>
              <a:rPr lang="en-US" dirty="0"/>
              <a:t>Arithmetic/</a:t>
            </a:r>
            <a:r>
              <a:rPr lang="en-US" dirty="0" err="1"/>
              <a:t>Saturated.vo</a:t>
            </a:r>
            <a:r>
              <a:rPr lang="en-US" dirty="0"/>
              <a:t>	34.62s	5.883876273</a:t>
            </a:r>
          </a:p>
          <a:p>
            <a:r>
              <a:rPr lang="en-US" dirty="0"/>
              <a:t>Arithmetic/</a:t>
            </a:r>
            <a:r>
              <a:rPr lang="en-US" dirty="0" err="1"/>
              <a:t>BarrettReduction.vo</a:t>
            </a:r>
            <a:r>
              <a:rPr lang="en-US" dirty="0"/>
              <a:t>	22.54s	4.747630988</a:t>
            </a:r>
          </a:p>
          <a:p>
            <a:r>
              <a:rPr lang="en-US" dirty="0"/>
              <a:t>Arithmetic/</a:t>
            </a:r>
            <a:r>
              <a:rPr lang="en-US" dirty="0" err="1"/>
              <a:t>WordByWordMontgomery.vo</a:t>
            </a:r>
            <a:r>
              <a:rPr lang="en-US" dirty="0"/>
              <a:t>	22.48s	4.741307836</a:t>
            </a:r>
          </a:p>
          <a:p>
            <a:r>
              <a:rPr lang="en-US" dirty="0"/>
              <a:t>Arithmetic/</a:t>
            </a:r>
            <a:r>
              <a:rPr lang="en-US" dirty="0" err="1"/>
              <a:t>Core.vo</a:t>
            </a:r>
            <a:r>
              <a:rPr lang="en-US" dirty="0"/>
              <a:t>	18.83s	4.339354791</a:t>
            </a:r>
          </a:p>
          <a:p>
            <a:r>
              <a:rPr lang="en-US" dirty="0"/>
              <a:t>Arithmetic/</a:t>
            </a:r>
            <a:r>
              <a:rPr lang="en-US" dirty="0" err="1"/>
              <a:t>FancyMontgomeryReduction.vo</a:t>
            </a:r>
            <a:r>
              <a:rPr lang="en-US" dirty="0"/>
              <a:t>	11.96s	3.458323293</a:t>
            </a:r>
          </a:p>
          <a:p>
            <a:r>
              <a:rPr lang="en-US" dirty="0"/>
              <a:t>Arithmetic/</a:t>
            </a:r>
            <a:r>
              <a:rPr lang="en-US" dirty="0" err="1"/>
              <a:t>MontgomeryReduction</a:t>
            </a:r>
            <a:r>
              <a:rPr lang="en-US" dirty="0"/>
              <a:t>/</a:t>
            </a:r>
            <a:r>
              <a:rPr lang="en-US" dirty="0" err="1"/>
              <a:t>Proofs.vo</a:t>
            </a:r>
            <a:r>
              <a:rPr lang="en-US" dirty="0"/>
              <a:t>	5.71s	2.389560629</a:t>
            </a:r>
          </a:p>
          <a:p>
            <a:r>
              <a:rPr lang="en-US" dirty="0"/>
              <a:t>Arithmetic/</a:t>
            </a:r>
            <a:r>
              <a:rPr lang="en-US" dirty="0" err="1"/>
              <a:t>UniformWeight.vo</a:t>
            </a:r>
            <a:r>
              <a:rPr lang="en-US" dirty="0"/>
              <a:t>	4.69s	2.165640783</a:t>
            </a:r>
          </a:p>
          <a:p>
            <a:r>
              <a:rPr lang="en-US" dirty="0"/>
              <a:t>Arithmetic/</a:t>
            </a:r>
            <a:r>
              <a:rPr lang="en-US" dirty="0" err="1"/>
              <a:t>BarrettReduction</a:t>
            </a:r>
            <a:r>
              <a:rPr lang="en-US" dirty="0"/>
              <a:t>/</a:t>
            </a:r>
            <a:r>
              <a:rPr lang="en-US" dirty="0" err="1"/>
              <a:t>Generalized.vo</a:t>
            </a:r>
            <a:r>
              <a:rPr lang="en-US" dirty="0"/>
              <a:t>	4.62s	2.149418526</a:t>
            </a:r>
          </a:p>
          <a:p>
            <a:r>
              <a:rPr lang="en-US" dirty="0"/>
              <a:t>Arithmetic/</a:t>
            </a:r>
            <a:r>
              <a:rPr lang="en-US" dirty="0" err="1"/>
              <a:t>BarrettReduction</a:t>
            </a:r>
            <a:r>
              <a:rPr lang="en-US" dirty="0"/>
              <a:t>/</a:t>
            </a:r>
            <a:r>
              <a:rPr lang="en-US" dirty="0" err="1"/>
              <a:t>HAC.vo</a:t>
            </a:r>
            <a:r>
              <a:rPr lang="en-US" dirty="0"/>
              <a:t>	4.10s	2.024845673</a:t>
            </a:r>
          </a:p>
          <a:p>
            <a:r>
              <a:rPr lang="en-US" dirty="0"/>
              <a:t>Arithmetic/</a:t>
            </a:r>
            <a:r>
              <a:rPr lang="en-US" dirty="0" err="1"/>
              <a:t>Freeze.vo</a:t>
            </a:r>
            <a:r>
              <a:rPr lang="en-US" dirty="0"/>
              <a:t>	3.04s	1.743559577</a:t>
            </a:r>
          </a:p>
          <a:p>
            <a:r>
              <a:rPr lang="en-US" dirty="0"/>
              <a:t>Arithmetic/</a:t>
            </a:r>
            <a:r>
              <a:rPr lang="en-US" dirty="0" err="1"/>
              <a:t>Primitives.vo</a:t>
            </a:r>
            <a:r>
              <a:rPr lang="en-US" dirty="0"/>
              <a:t>	3.04s	1.743559577</a:t>
            </a:r>
          </a:p>
          <a:p>
            <a:r>
              <a:rPr lang="en-US" dirty="0"/>
              <a:t>Arithmetic/</a:t>
            </a:r>
            <a:r>
              <a:rPr lang="en-US" dirty="0" err="1"/>
              <a:t>BarrettReduction</a:t>
            </a:r>
            <a:r>
              <a:rPr lang="en-US" dirty="0"/>
              <a:t>/</a:t>
            </a:r>
            <a:r>
              <a:rPr lang="en-US" dirty="0" err="1"/>
              <a:t>RidiculousFish.vo</a:t>
            </a:r>
            <a:r>
              <a:rPr lang="en-US" dirty="0"/>
              <a:t>	2.75s	1.658312395</a:t>
            </a:r>
          </a:p>
          <a:p>
            <a:r>
              <a:rPr lang="en-US" dirty="0"/>
              <a:t>Arithmetic/</a:t>
            </a:r>
            <a:r>
              <a:rPr lang="en-US" dirty="0" err="1"/>
              <a:t>BaseConversion.vo</a:t>
            </a:r>
            <a:r>
              <a:rPr lang="en-US" dirty="0"/>
              <a:t>	2.51s	1.584297952</a:t>
            </a:r>
          </a:p>
          <a:p>
            <a:r>
              <a:rPr lang="en-US" dirty="0"/>
              <a:t>Arithmetic/</a:t>
            </a:r>
            <a:r>
              <a:rPr lang="en-US" dirty="0" err="1"/>
              <a:t>ModOps.vo</a:t>
            </a:r>
            <a:r>
              <a:rPr lang="en-US" dirty="0"/>
              <a:t>	2.44s	1.562049935</a:t>
            </a:r>
          </a:p>
          <a:p>
            <a:r>
              <a:rPr lang="en-US" dirty="0"/>
              <a:t>Arithmetic/</a:t>
            </a:r>
            <a:r>
              <a:rPr lang="en-US" dirty="0" err="1"/>
              <a:t>ModularArithmeticTheorems.vo</a:t>
            </a:r>
            <a:r>
              <a:rPr lang="en-US" dirty="0"/>
              <a:t>	2.28s	1.509966887</a:t>
            </a:r>
          </a:p>
          <a:p>
            <a:r>
              <a:rPr lang="en-US" dirty="0"/>
              <a:t>Arithmetic/</a:t>
            </a:r>
            <a:r>
              <a:rPr lang="en-US" dirty="0" err="1"/>
              <a:t>Partition.vo</a:t>
            </a:r>
            <a:r>
              <a:rPr lang="en-US" dirty="0"/>
              <a:t>	1.75s	1.322875656</a:t>
            </a:r>
          </a:p>
          <a:p>
            <a:r>
              <a:rPr lang="en-US" dirty="0"/>
              <a:t>Arithmetic/</a:t>
            </a:r>
            <a:r>
              <a:rPr lang="en-US" dirty="0" err="1"/>
              <a:t>PrimeFieldTheorems.vo</a:t>
            </a:r>
            <a:r>
              <a:rPr lang="en-US" dirty="0"/>
              <a:t>	1.74s	1.319090596</a:t>
            </a:r>
          </a:p>
          <a:p>
            <a:r>
              <a:rPr lang="en-US" dirty="0"/>
              <a:t>Arithmetic/</a:t>
            </a:r>
            <a:r>
              <a:rPr lang="en-US" dirty="0" err="1"/>
              <a:t>BarrettReduction</a:t>
            </a:r>
            <a:r>
              <a:rPr lang="en-US" dirty="0"/>
              <a:t>/</a:t>
            </a:r>
            <a:r>
              <a:rPr lang="en-US" dirty="0" err="1"/>
              <a:t>Wikipedia.vo</a:t>
            </a:r>
            <a:r>
              <a:rPr lang="en-US" dirty="0"/>
              <a:t>	1.20s	1.095445115</a:t>
            </a:r>
          </a:p>
          <a:p>
            <a:r>
              <a:rPr lang="en-US" dirty="0"/>
              <a:t>Arithmetic/</a:t>
            </a:r>
            <a:r>
              <a:rPr lang="en-US" dirty="0" err="1"/>
              <a:t>ModularArithmeticPre.vo</a:t>
            </a:r>
            <a:r>
              <a:rPr lang="en-US" dirty="0"/>
              <a:t>	0.55s	0.741619849</a:t>
            </a:r>
          </a:p>
          <a:p>
            <a:r>
              <a:rPr lang="en-US" dirty="0"/>
              <a:t>Arithmetic/</a:t>
            </a:r>
            <a:r>
              <a:rPr lang="en-US" dirty="0" err="1"/>
              <a:t>MontgomeryReduction</a:t>
            </a:r>
            <a:r>
              <a:rPr lang="en-US" dirty="0"/>
              <a:t>/</a:t>
            </a:r>
            <a:r>
              <a:rPr lang="en-US" dirty="0" err="1"/>
              <a:t>Definition.vo</a:t>
            </a:r>
            <a:r>
              <a:rPr lang="en-US" dirty="0"/>
              <a:t>	0.37s	0.608276253</a:t>
            </a:r>
          </a:p>
          <a:p>
            <a:endParaRPr lang="en-US" dirty="0"/>
          </a:p>
          <a:p>
            <a:endParaRPr lang="en-US" dirty="0"/>
          </a:p>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81332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things I want you to takeaway from this talk…</a:t>
            </a:r>
          </a:p>
          <a:p>
            <a:r>
              <a:rPr lang="en-US" dirty="0"/>
              <a:t>The big problem in automating verification in interactive theorem provers is …</a:t>
            </a:r>
          </a:p>
          <a:p>
            <a:r>
              <a:rPr lang="en-US" dirty="0"/>
              <a:t>I will talk about my contribution to solving this problem through my work in reflective partial evaluation. </a:t>
            </a:r>
          </a:p>
          <a:p>
            <a:r>
              <a:rPr lang="en-US" dirty="0"/>
              <a:t>And conclude with what I see as important next steps for the field of verification.</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tell you what this partial evaluation actually is.</a:t>
            </a:r>
          </a:p>
          <a:p>
            <a:endParaRPr lang="en-US" dirty="0"/>
          </a:p>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4138568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1043530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tools to do partial evaluation in the proof engine</a:t>
            </a:r>
          </a:p>
          <a:p>
            <a:endParaRPr lang="en-US" dirty="0"/>
          </a:p>
          <a:p>
            <a:r>
              <a:rPr lang="en-US" dirty="0"/>
              <a:t>Note </a:t>
            </a:r>
            <a:r>
              <a:rPr lang="en-US" dirty="0" err="1"/>
              <a:t>topdown</a:t>
            </a:r>
            <a:r>
              <a:rPr lang="en-US" dirty="0"/>
              <a:t> and </a:t>
            </a:r>
            <a:r>
              <a:rPr lang="en-US" dirty="0" err="1"/>
              <a:t>bottomup</a:t>
            </a:r>
            <a:r>
              <a:rPr lang="en-US" dirty="0"/>
              <a:t> are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now tell you our approach to solving performance issues.</a:t>
            </a:r>
          </a:p>
          <a:p>
            <a:r>
              <a:rPr lang="en-US" dirty="0"/>
              <a:t>… As we discovered, the key ingredient to the solution in the case of partial evaluation in fiat crypto was to fuse the various reduction and compiler passes on a deep level.</a:t>
            </a:r>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2775211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slide</a:t>
            </a:r>
          </a:p>
          <a:p>
            <a:r>
              <a:rPr lang="en-US" dirty="0"/>
              <a:t>TODO: drop termination</a:t>
            </a:r>
          </a:p>
          <a:p>
            <a:endParaRPr lang="en-US" dirty="0"/>
          </a:p>
          <a:p>
            <a:pPr>
              <a:lnSpc>
                <a:spcPct val="100000"/>
              </a:lnSpc>
            </a:pPr>
            <a:r>
              <a:rPr lang="en-US" dirty="0"/>
              <a:t>Achieving termination is interesting</a:t>
            </a:r>
          </a:p>
          <a:p>
            <a:pPr>
              <a:lnSpc>
                <a:spcPct val="100000"/>
              </a:lnSpc>
            </a:pPr>
            <a:r>
              <a:rPr lang="en-US" dirty="0"/>
              <a:t>Handling binders is interesting</a:t>
            </a:r>
          </a:p>
          <a:p>
            <a:pPr>
              <a:lnSpc>
                <a:spcPct val="100000"/>
              </a:lnSpc>
            </a:pPr>
            <a:r>
              <a:rPr lang="en-US" dirty="0"/>
              <a:t>Efficiency is interesting</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Before/after example:</a:t>
            </a:r>
          </a:p>
          <a:p>
            <a:r>
              <a:rPr lang="el-GR" dirty="0"/>
              <a:t>ιδ-</a:t>
            </a:r>
            <a:r>
              <a:rPr lang="en-US" dirty="0"/>
              <a:t>reduction is about </a:t>
            </a:r>
            <a:r>
              <a:rPr lang="en-US" dirty="0" err="1"/>
              <a:t>inlining</a:t>
            </a:r>
            <a:r>
              <a:rPr lang="en-US" dirty="0"/>
              <a:t> function bodies and precomputing the results of case </a:t>
            </a:r>
            <a:r>
              <a:rPr lang="en-US" dirty="0" err="1"/>
              <a:t>analyisis</a:t>
            </a:r>
            <a:r>
              <a:rPr lang="en-US" dirty="0"/>
              <a:t> and loops or recursion.</a:t>
            </a:r>
          </a:p>
          <a:p>
            <a:r>
              <a:rPr lang="en-US" dirty="0"/>
              <a:t>Rewriting is about arithmetic or equational simplification.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Efficiency of rewriting is interesting</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context of this talk will be the project fiat crypto, where crypto here is cryptography and not dogecoin. Fiat Crypto is joint work with Andres, Jade, and Adam. </a:t>
            </a:r>
          </a:p>
          <a:p>
            <a:r>
              <a:rPr lang="en-US" sz="1200" b="0" i="0" kern="1200" dirty="0">
                <a:solidFill>
                  <a:schemeClr val="tx1"/>
                </a:solidFill>
                <a:effectLst/>
                <a:latin typeface="+mn-lt"/>
                <a:ea typeface="+mn-ea"/>
                <a:cs typeface="+mn-cs"/>
              </a:rPr>
              <a:t>The code we generate is now used in the majority of secure connections from web browsers. Our code implements the elliptic curve cryptography underneath HTTPS which is used wherever you see the secure lock icon. Our code is used in Chrome and Firefox… It was picked up just 3 years after we started work on it, which is highly atypical for academic formal verification projects. I believe a large part of this is the way fiat crypto enables developers to more quickly and confidently innovate using crypto.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Misc</a:t>
            </a:r>
            <a:r>
              <a:rPr lang="en-US" sz="1200" b="0" i="0" kern="1200" dirty="0">
                <a:solidFill>
                  <a:schemeClr val="tx1"/>
                </a:solidFill>
                <a:effectLst/>
                <a:latin typeface="+mn-lt"/>
                <a:ea typeface="+mn-ea"/>
                <a:cs typeface="+mn-cs"/>
              </a:rPr>
              <a:t> Notes: Fiat Crypto first commit Sep 10, 2015</a:t>
            </a:r>
          </a:p>
          <a:p>
            <a:r>
              <a:rPr lang="en-US" sz="1200" b="0" i="0" kern="1200" dirty="0">
                <a:solidFill>
                  <a:schemeClr val="tx1"/>
                </a:solidFill>
                <a:effectLst/>
                <a:latin typeface="+mn-lt"/>
                <a:ea typeface="+mn-ea"/>
                <a:cs typeface="+mn-cs"/>
              </a:rPr>
              <a:t>Fiat Crypto in Chrome Canary by Jan 2018</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542710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requirements can each be thought of as a kind of compiler pass</a:t>
            </a:r>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p>
          <a:p>
            <a:r>
              <a:rPr lang="el-GR" dirty="0" err="1"/>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endParaRPr lang="en-US" dirty="0"/>
          </a:p>
          <a:p>
            <a:r>
              <a:rPr lang="en-US" dirty="0"/>
              <a:t>2o mins</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813681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Example: compute the parity of a number; prove evenness by validating the computed parity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2530811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3008819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2001764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Trail can be avoided with a great deal of cleverness</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4027350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r>
              <a:rPr lang="en-US" dirty="0"/>
              <a:t>TODO: colorize quoted text or change font</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crypto, there is often a small mathematical specification such as… .  In ECC there are many long and complicated implementations of this spec for reasons of security and performance.</a:t>
            </a:r>
          </a:p>
          <a:p>
            <a:r>
              <a:rPr lang="en-US" dirty="0"/>
              <a:t>There is good reason to innovate here. As computers get more powerful and attackers have access to more computational power we need to improve the mathematical security of our crypto. Additionally, we can reduce costs, both server-side and user-side, by optimizing the implementations of our cryptography.</a:t>
            </a:r>
          </a:p>
          <a:p>
            <a:r>
              <a:rPr lang="en-US" dirty="0"/>
              <a:t>However, these optimizations complicate the code, and because the implementation is so far from the specification, there is lot of room for error.</a:t>
            </a:r>
          </a:p>
          <a:p>
            <a:r>
              <a:rPr lang="en-US" dirty="0"/>
              <a:t>Such errors have an enormous cost because attackers have financial incentives to exploit any bugs. </a:t>
            </a:r>
          </a:p>
          <a:p>
            <a:r>
              <a:rPr lang="en-US" dirty="0"/>
              <a:t>Since it’s so hard to find the errors---even billions of random tests are generally not sufficient---there’s an attitude of ”don’t touch it; it works!” even when this gets in the way of innovation.</a:t>
            </a:r>
          </a:p>
        </p:txBody>
      </p:sp>
      <p:sp>
        <p:nvSpPr>
          <p:cNvPr id="4" name="Slide Number Placeholder 3"/>
          <p:cNvSpPr>
            <a:spLocks noGrp="1"/>
          </p:cNvSpPr>
          <p:nvPr>
            <p:ph type="sldNum" sz="quarter" idx="5"/>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681091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Note: alternative to CPS monad</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TODO: fix Example:</a:t>
            </a:r>
            <a:br>
              <a:rPr lang="en-US" dirty="0"/>
            </a:br>
            <a:r>
              <a:rPr lang="en-US" dirty="0"/>
              <a:t>“map (</a:t>
            </a:r>
            <a:r>
              <a:rPr lang="el-GR" dirty="0"/>
              <a:t>λ</a:t>
            </a:r>
            <a:r>
              <a:rPr lang="en-US" dirty="0"/>
              <a:t> x. x + y) [0; 1]”</a:t>
            </a:r>
            <a:br>
              <a:rPr lang="en-US" dirty="0"/>
            </a:br>
            <a:r>
              <a:rPr lang="en-US" dirty="0"/>
              <a:t>⇝ [(</a:t>
            </a:r>
            <a:r>
              <a:rPr lang="el-GR" dirty="0"/>
              <a:t>λ</a:t>
            </a:r>
            <a:r>
              <a:rPr lang="en-US" dirty="0"/>
              <a:t> x. rewrite(“x + y”)) “0”; (</a:t>
            </a:r>
            <a:r>
              <a:rPr lang="el-GR" dirty="0"/>
              <a:t>λ</a:t>
            </a:r>
            <a:r>
              <a:rPr lang="en-US" dirty="0"/>
              <a:t> x. rewrite(“x + y”)) “1”]</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most of the individual components have been done before, and many are even standard compiler passes.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most domains, the compiler passes don’t need to be fused.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reflective procedures can’t </a:t>
            </a:r>
            <a:r>
              <a:rPr lang="en-US"/>
              <a:t>be modularly fused </a:t>
            </a:r>
            <a:r>
              <a:rPr lang="en-US" dirty="0"/>
              <a:t>at a deep level because they’re outside the proof engine; the work needs to be redone from scratch</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3713696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everyone who I sent to sleep </a:t>
            </a:r>
            <a:r>
              <a:rPr lang="en-US"/>
              <a:t>can wake up now. </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3210505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of different partial-evaluation implementations for Fiat Cryptography as prime modulus grows (only unsaturated </a:t>
            </a:r>
            <a:r>
              <a:rPr lang="en-US" dirty="0" err="1"/>
              <a:t>Solinas</a:t>
            </a:r>
            <a:r>
              <a:rPr lang="en-US" dirty="0"/>
              <a:t> x64)</a:t>
            </a:r>
          </a:p>
          <a:p>
            <a:endParaRPr lang="en-US" dirty="0"/>
          </a:p>
          <a:p>
            <a:r>
              <a:rPr lang="en-US" dirty="0"/>
              <a:t>Much better than 4,000 millennia too!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seems like it would also solve one of the two performance issues that killed the parser-synthesizer that I worked on for my masters.</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2744702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3487403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50</a:t>
            </a:fld>
            <a:endParaRPr lang="en-US"/>
          </a:p>
        </p:txBody>
      </p:sp>
    </p:spTree>
    <p:extLst>
      <p:ext uri="{BB962C8B-B14F-4D97-AF65-F5344CB8AC3E}">
        <p14:creationId xmlns:p14="http://schemas.microsoft.com/office/powerpoint/2010/main" val="2788069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Verification can fix this!</a:t>
            </a:r>
          </a:p>
          <a:p>
            <a:r>
              <a:rPr lang="en-US" dirty="0"/>
              <a:t>People, represented by </a:t>
            </a:r>
            <a:r>
              <a:rPr lang="en-US" dirty="0" err="1"/>
              <a:t>Lightbulbman</a:t>
            </a:r>
            <a:r>
              <a:rPr lang="en-US" dirty="0"/>
              <a:t> here, can write proofs that the code matches the spec, and these proofs will potentially let us deploy new crypto with confidence by virtually eliminating the possibility of bugs in the code.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794435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Stats about weeks of work and lines of code changed in rewriter</a:t>
            </a:r>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 spent about 80% of my PhD working around slowness in the proof engine!</a:t>
            </a:r>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abstraction with an eye towards managing the burden on the proof assistant. Take any pieces that are too big…</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3883834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can’t use abstraction in several places because using abstraction…</a:t>
            </a:r>
          </a:p>
        </p:txBody>
      </p:sp>
      <p:sp>
        <p:nvSpPr>
          <p:cNvPr id="4" name="Slide Number Placeholder 3"/>
          <p:cNvSpPr>
            <a:spLocks noGrp="1"/>
          </p:cNvSpPr>
          <p:nvPr>
            <p:ph type="sldNum" sz="quarter" idx="5"/>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3519446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3 pieces of ingenuity</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62</a:t>
            </a:fld>
            <a:endParaRPr lang="en-US"/>
          </a:p>
        </p:txBody>
      </p:sp>
    </p:spTree>
    <p:extLst>
      <p:ext uri="{BB962C8B-B14F-4D97-AF65-F5344CB8AC3E}">
        <p14:creationId xmlns:p14="http://schemas.microsoft.com/office/powerpoint/2010/main" val="36558908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lends an answer Why reflection help at all?</a:t>
            </a:r>
          </a:p>
          <a:p>
            <a:endParaRPr lang="en-US" dirty="0"/>
          </a:p>
          <a:p>
            <a:r>
              <a:rPr lang="en-US" dirty="0"/>
              <a:t>Reflection helps *because* it’s solving a more limited problem</a:t>
            </a:r>
          </a:p>
          <a:p>
            <a:r>
              <a:rPr lang="en-US" dirty="0"/>
              <a:t>This means reflective proof engine isn’t enough</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4303537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field, we need to study proof engines with an eye towards asymptotic performance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18887570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Barebones research agenda</a:t>
            </a:r>
          </a:p>
          <a:p>
            <a:endParaRPr lang="en-US" dirty="0"/>
          </a:p>
          <a:p>
            <a:r>
              <a:rPr lang="en-US" dirty="0"/>
              <a:t>Starting by systematically understanding the field and then asking deep design questions. </a:t>
            </a:r>
          </a:p>
          <a:p>
            <a:endParaRPr lang="en-US" dirty="0"/>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that there is a 10x to 100x overhead in lines of code of verification over lines of code being verified. Here you can see the numbers for some successful verification projects. This means that when you want to verify a modest program, you need to put in an enormous amount of effort. </a:t>
            </a:r>
          </a:p>
          <a:p>
            <a:endParaRPr lang="en-US" dirty="0"/>
          </a:p>
          <a:p>
            <a:r>
              <a:rPr lang="en-US" dirty="0"/>
              <a:t> </a:t>
            </a:r>
            <a:r>
              <a:rPr lang="en-US" sz="1200" b="0" i="0" u="none" strike="noStrike" kern="1200" dirty="0">
                <a:solidFill>
                  <a:schemeClr val="tx1"/>
                </a:solidFill>
                <a:effectLst/>
                <a:latin typeface="+mn-lt"/>
                <a:ea typeface="+mn-ea"/>
                <a:cs typeface="+mn-cs"/>
              </a:rPr>
              <a:t>Definitions</a:t>
            </a:r>
            <a:r>
              <a:rPr lang="en-US" dirty="0"/>
              <a:t> </a:t>
            </a:r>
            <a:r>
              <a:rPr lang="en-US" sz="1200" b="0" i="0" u="none" strike="noStrike" kern="1200" dirty="0">
                <a:solidFill>
                  <a:schemeClr val="tx1"/>
                </a:solidFill>
                <a:effectLst/>
                <a:latin typeface="+mn-lt"/>
                <a:ea typeface="+mn-ea"/>
                <a:cs typeface="+mn-cs"/>
              </a:rPr>
              <a:t>Specification</a:t>
            </a:r>
            <a:r>
              <a:rPr lang="en-US" dirty="0"/>
              <a:t> </a:t>
            </a:r>
            <a:r>
              <a:rPr lang="en-US" sz="1200" b="0" i="0" u="none" strike="noStrike" kern="1200" dirty="0">
                <a:solidFill>
                  <a:schemeClr val="tx1"/>
                </a:solidFill>
                <a:effectLst/>
                <a:latin typeface="+mn-lt"/>
                <a:ea typeface="+mn-ea"/>
                <a:cs typeface="+mn-cs"/>
              </a:rPr>
              <a:t>Proofs Verification</a:t>
            </a:r>
          </a:p>
          <a:p>
            <a:r>
              <a:rPr lang="en-US" sz="1200" b="0" i="0" u="none" strike="noStrike" kern="1200" dirty="0">
                <a:solidFill>
                  <a:schemeClr val="tx1"/>
                </a:solidFill>
                <a:effectLst/>
                <a:latin typeface="+mn-lt"/>
                <a:ea typeface="+mn-ea"/>
                <a:cs typeface="+mn-cs"/>
              </a:rPr>
              <a:t>seL4</a:t>
            </a:r>
            <a:r>
              <a:rPr lang="en-US" dirty="0"/>
              <a:t> </a:t>
            </a:r>
            <a:r>
              <a:rPr lang="en-US" sz="1200" b="0" i="0" u="none" strike="noStrike" kern="1200" dirty="0">
                <a:solidFill>
                  <a:schemeClr val="tx1"/>
                </a:solidFill>
                <a:effectLst/>
                <a:latin typeface="+mn-lt"/>
                <a:ea typeface="+mn-ea"/>
                <a:cs typeface="+mn-cs"/>
              </a:rPr>
              <a:t>8700</a:t>
            </a:r>
            <a:r>
              <a:rPr lang="en-US" dirty="0"/>
              <a:t> </a:t>
            </a:r>
            <a:r>
              <a:rPr lang="en-US" sz="1200" b="0" i="0" u="none" strike="noStrike" kern="1200" dirty="0">
                <a:solidFill>
                  <a:schemeClr val="tx1"/>
                </a:solidFill>
                <a:effectLst/>
                <a:latin typeface="+mn-lt"/>
                <a:ea typeface="+mn-ea"/>
                <a:cs typeface="+mn-cs"/>
              </a:rPr>
              <a:t>10600</a:t>
            </a:r>
            <a:r>
              <a:rPr lang="en-US" dirty="0"/>
              <a:t> </a:t>
            </a:r>
            <a:r>
              <a:rPr lang="en-US" sz="1200" b="0" i="0" u="none" strike="noStrike" kern="1200" dirty="0">
                <a:solidFill>
                  <a:schemeClr val="tx1"/>
                </a:solidFill>
                <a:effectLst/>
                <a:latin typeface="+mn-lt"/>
                <a:ea typeface="+mn-ea"/>
                <a:cs typeface="+mn-cs"/>
              </a:rPr>
              <a:t>1081521 </a:t>
            </a:r>
            <a:r>
              <a:rPr lang="en-US" sz="1200" b="0" i="0" kern="1200" dirty="0">
                <a:solidFill>
                  <a:schemeClr val="tx1"/>
                </a:solidFill>
                <a:effectLst/>
                <a:latin typeface="+mn-lt"/>
                <a:ea typeface="+mn-ea"/>
                <a:cs typeface="+mn-cs"/>
              </a:rPr>
              <a:t>1092121</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CertiKOS</a:t>
            </a:r>
            <a:r>
              <a:rPr lang="en-US" dirty="0"/>
              <a:t> </a:t>
            </a:r>
            <a:r>
              <a:rPr lang="en-US" sz="1200" b="0" i="0" u="none" strike="noStrike" kern="1200" dirty="0">
                <a:solidFill>
                  <a:schemeClr val="tx1"/>
                </a:solidFill>
                <a:effectLst/>
                <a:latin typeface="+mn-lt"/>
                <a:ea typeface="+mn-ea"/>
                <a:cs typeface="+mn-cs"/>
              </a:rPr>
              <a:t>6500</a:t>
            </a:r>
            <a:r>
              <a:rPr lang="en-US" dirty="0"/>
              <a:t> </a:t>
            </a:r>
            <a:r>
              <a:rPr lang="en-US" sz="1200" b="0" i="0" u="none" strike="noStrike" kern="1200" dirty="0">
                <a:solidFill>
                  <a:schemeClr val="tx1"/>
                </a:solidFill>
                <a:effectLst/>
                <a:latin typeface="+mn-lt"/>
                <a:ea typeface="+mn-ea"/>
                <a:cs typeface="+mn-cs"/>
              </a:rPr>
              <a:t>6642</a:t>
            </a:r>
            <a:r>
              <a:rPr lang="en-US" dirty="0"/>
              <a:t> </a:t>
            </a:r>
            <a:r>
              <a:rPr lang="en-US" sz="1200" b="0" i="0" u="none" strike="noStrike" kern="1200" dirty="0">
                <a:solidFill>
                  <a:schemeClr val="tx1"/>
                </a:solidFill>
                <a:effectLst/>
                <a:latin typeface="+mn-lt"/>
                <a:ea typeface="+mn-ea"/>
                <a:cs typeface="+mn-cs"/>
              </a:rPr>
              <a:t>90000 </a:t>
            </a:r>
            <a:r>
              <a:rPr lang="en-US" sz="1200" b="0" i="0" kern="1200" dirty="0">
                <a:solidFill>
                  <a:schemeClr val="tx1"/>
                </a:solidFill>
                <a:effectLst/>
                <a:latin typeface="+mn-lt"/>
                <a:ea typeface="+mn-ea"/>
                <a:cs typeface="+mn-cs"/>
              </a:rPr>
              <a:t>96642</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Fiat-Crypto</a:t>
            </a:r>
            <a:r>
              <a:rPr lang="en-US" dirty="0"/>
              <a:t> </a:t>
            </a:r>
            <a:r>
              <a:rPr lang="en-US" sz="1200" b="0" i="0" u="none" strike="noStrike" kern="1200" dirty="0">
                <a:solidFill>
                  <a:schemeClr val="tx1"/>
                </a:solidFill>
                <a:effectLst/>
                <a:latin typeface="+mn-lt"/>
                <a:ea typeface="+mn-ea"/>
                <a:cs typeface="+mn-cs"/>
              </a:rPr>
              <a:t>603</a:t>
            </a:r>
            <a:r>
              <a:rPr lang="en-US" dirty="0"/>
              <a:t> </a:t>
            </a:r>
            <a:r>
              <a:rPr lang="en-US" sz="1200" b="0" i="0" u="none" strike="noStrike" kern="1200" dirty="0">
                <a:solidFill>
                  <a:schemeClr val="tx1"/>
                </a:solidFill>
                <a:effectLst/>
                <a:latin typeface="+mn-lt"/>
                <a:ea typeface="+mn-ea"/>
                <a:cs typeface="+mn-cs"/>
              </a:rPr>
              <a:t>2585</a:t>
            </a:r>
            <a:r>
              <a:rPr lang="en-US" dirty="0"/>
              <a:t> </a:t>
            </a:r>
            <a:r>
              <a:rPr lang="en-US" sz="1200" b="0" i="0" u="none" strike="noStrike" kern="1200" dirty="0">
                <a:solidFill>
                  <a:schemeClr val="tx1"/>
                </a:solidFill>
                <a:effectLst/>
                <a:latin typeface="+mn-lt"/>
                <a:ea typeface="+mn-ea"/>
                <a:cs typeface="+mn-cs"/>
              </a:rPr>
              <a:t>91611 </a:t>
            </a:r>
            <a:r>
              <a:rPr lang="en-US" sz="1200" b="0" i="0" kern="1200" dirty="0">
                <a:solidFill>
                  <a:schemeClr val="tx1"/>
                </a:solidFill>
                <a:effectLst/>
                <a:latin typeface="+mn-lt"/>
                <a:ea typeface="+mn-ea"/>
                <a:cs typeface="+mn-cs"/>
              </a:rPr>
              <a:t>94196</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CompCert</a:t>
            </a:r>
            <a:r>
              <a:rPr lang="en-US" dirty="0"/>
              <a:t> </a:t>
            </a:r>
            <a:r>
              <a:rPr lang="en-US" sz="1200" b="0" i="0" u="none" strike="noStrike" kern="1200" dirty="0">
                <a:solidFill>
                  <a:schemeClr val="tx1"/>
                </a:solidFill>
                <a:effectLst/>
                <a:latin typeface="+mn-lt"/>
                <a:ea typeface="+mn-ea"/>
                <a:cs typeface="+mn-cs"/>
              </a:rPr>
              <a:t>5880</a:t>
            </a:r>
            <a:r>
              <a:rPr lang="en-US" dirty="0"/>
              <a:t> </a:t>
            </a:r>
            <a:r>
              <a:rPr lang="en-US" sz="1200" b="0" i="0" u="none" strike="noStrike" kern="1200" dirty="0">
                <a:solidFill>
                  <a:schemeClr val="tx1"/>
                </a:solidFill>
                <a:effectLst/>
                <a:latin typeface="+mn-lt"/>
                <a:ea typeface="+mn-ea"/>
                <a:cs typeface="+mn-cs"/>
              </a:rPr>
              <a:t>4200</a:t>
            </a:r>
            <a:r>
              <a:rPr lang="en-US" dirty="0"/>
              <a:t> </a:t>
            </a:r>
            <a:r>
              <a:rPr lang="en-US" sz="1200" b="0" i="0" u="none" strike="noStrike" kern="1200" dirty="0">
                <a:solidFill>
                  <a:schemeClr val="tx1"/>
                </a:solidFill>
                <a:effectLst/>
                <a:latin typeface="+mn-lt"/>
                <a:ea typeface="+mn-ea"/>
                <a:cs typeface="+mn-cs"/>
              </a:rPr>
              <a:t>31920</a:t>
            </a:r>
            <a:r>
              <a:rPr lang="en-US" dirty="0"/>
              <a:t> </a:t>
            </a:r>
            <a:r>
              <a:rPr lang="en-US" sz="1200" b="0" i="0" kern="1200" dirty="0">
                <a:solidFill>
                  <a:schemeClr val="tx1"/>
                </a:solidFill>
                <a:effectLst/>
                <a:latin typeface="+mn-lt"/>
                <a:ea typeface="+mn-ea"/>
                <a:cs typeface="+mn-cs"/>
              </a:rPr>
              <a:t>36120</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657287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70</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71</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72</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73</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75</a:t>
            </a:fld>
            <a:endParaRPr lang="en-US"/>
          </a:p>
        </p:txBody>
      </p:sp>
    </p:spTree>
    <p:extLst>
      <p:ext uri="{BB962C8B-B14F-4D97-AF65-F5344CB8AC3E}">
        <p14:creationId xmlns:p14="http://schemas.microsoft.com/office/powerpoint/2010/main" val="2648075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76</a:t>
            </a:fld>
            <a:endParaRPr lang="en-US"/>
          </a:p>
        </p:txBody>
      </p:sp>
    </p:spTree>
    <p:extLst>
      <p:ext uri="{BB962C8B-B14F-4D97-AF65-F5344CB8AC3E}">
        <p14:creationId xmlns:p14="http://schemas.microsoft.com/office/powerpoint/2010/main" val="976948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77</a:t>
            </a:fld>
            <a:endParaRPr lang="en-US"/>
          </a:p>
        </p:txBody>
      </p:sp>
    </p:spTree>
    <p:extLst>
      <p:ext uri="{BB962C8B-B14F-4D97-AF65-F5344CB8AC3E}">
        <p14:creationId xmlns:p14="http://schemas.microsoft.com/office/powerpoint/2010/main" val="1700630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79</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80</a:t>
            </a:fld>
            <a:endParaRPr lang="en-US"/>
          </a:p>
        </p:txBody>
      </p:sp>
    </p:spTree>
    <p:extLst>
      <p:ext uri="{BB962C8B-B14F-4D97-AF65-F5344CB8AC3E}">
        <p14:creationId xmlns:p14="http://schemas.microsoft.com/office/powerpoint/2010/main" val="18077996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r>
              <a:rPr lang="en-US" dirty="0"/>
              <a:t>TODO: work on graphic</a:t>
            </a:r>
          </a:p>
        </p:txBody>
      </p:sp>
      <p:sp>
        <p:nvSpPr>
          <p:cNvPr id="4" name="Slide Number Placeholder 3"/>
          <p:cNvSpPr>
            <a:spLocks noGrp="1"/>
          </p:cNvSpPr>
          <p:nvPr>
            <p:ph type="sldNum" sz="quarter" idx="5"/>
          </p:nvPr>
        </p:nvSpPr>
        <p:spPr/>
        <p:txBody>
          <a:bodyPr/>
          <a:lstStyle/>
          <a:p>
            <a:fld id="{7FA7D0BD-6505-4A72-9F26-502A737685F5}" type="slidenum">
              <a:rPr lang="en-US" smtClean="0"/>
              <a:t>81</a:t>
            </a:fld>
            <a:endParaRPr lang="en-US"/>
          </a:p>
        </p:txBody>
      </p:sp>
    </p:spTree>
    <p:extLst>
      <p:ext uri="{BB962C8B-B14F-4D97-AF65-F5344CB8AC3E}">
        <p14:creationId xmlns:p14="http://schemas.microsoft.com/office/powerpoint/2010/main" val="1791068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will fix this problem. One way of automating verification is for </a:t>
            </a:r>
            <a:r>
              <a:rPr lang="en-US" dirty="0" err="1"/>
              <a:t>lightbulbman</a:t>
            </a:r>
            <a:r>
              <a:rPr lang="en-US" dirty="0"/>
              <a:t> here to write a script that generates both the code to be verified and a proof that this code matches the spec. </a:t>
            </a:r>
          </a:p>
          <a:p>
            <a:r>
              <a:rPr lang="en-US" dirty="0"/>
              <a:t>In this way, when we have many related specifications, as we do in ECC, we can write just one script parametrized over the differences in the specification and thereby pay the upfront cost once and get the verification of a significantly larger amount of code for free.  This allows us to significantly reduce the marginal cost of verifying new code. </a:t>
            </a:r>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33026191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82</a:t>
            </a:fld>
            <a:endParaRPr lang="en-US"/>
          </a:p>
        </p:txBody>
      </p:sp>
    </p:spTree>
    <p:extLst>
      <p:ext uri="{BB962C8B-B14F-4D97-AF65-F5344CB8AC3E}">
        <p14:creationId xmlns:p14="http://schemas.microsoft.com/office/powerpoint/2010/main" val="11281669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manageable here is that we need to carve the code up into pieces that are small enough that we can actually succeed in writing automation for them, or, if the piece is small enough and conceptually coherent and simple enough, we don’t need to automate its verification because the overhead will already be small.</a:t>
            </a:r>
          </a:p>
        </p:txBody>
      </p:sp>
      <p:sp>
        <p:nvSpPr>
          <p:cNvPr id="4" name="Slide Number Placeholder 3"/>
          <p:cNvSpPr>
            <a:spLocks noGrp="1"/>
          </p:cNvSpPr>
          <p:nvPr>
            <p:ph type="sldNum" sz="quarter" idx="5"/>
          </p:nvPr>
        </p:nvSpPr>
        <p:spPr/>
        <p:txBody>
          <a:bodyPr/>
          <a:lstStyle/>
          <a:p>
            <a:fld id="{7FA7D0BD-6505-4A72-9F26-502A737685F5}" type="slidenum">
              <a:rPr lang="en-US" smtClean="0"/>
              <a:t>83</a:t>
            </a:fld>
            <a:endParaRPr lang="en-US"/>
          </a:p>
        </p:txBody>
      </p:sp>
    </p:spTree>
    <p:extLst>
      <p:ext uri="{BB962C8B-B14F-4D97-AF65-F5344CB8AC3E}">
        <p14:creationId xmlns:p14="http://schemas.microsoft.com/office/powerpoint/2010/main" val="2530553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85</a:t>
            </a:fld>
            <a:endParaRPr lang="en-US"/>
          </a:p>
        </p:txBody>
      </p:sp>
    </p:spTree>
    <p:extLst>
      <p:ext uri="{BB962C8B-B14F-4D97-AF65-F5344CB8AC3E}">
        <p14:creationId xmlns:p14="http://schemas.microsoft.com/office/powerpoint/2010/main" val="29101650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Barebones research agenda</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87</a:t>
            </a:fld>
            <a:endParaRPr lang="en-US"/>
          </a:p>
        </p:txBody>
      </p:sp>
    </p:spTree>
    <p:extLst>
      <p:ext uri="{BB962C8B-B14F-4D97-AF65-F5344CB8AC3E}">
        <p14:creationId xmlns:p14="http://schemas.microsoft.com/office/powerpoint/2010/main" val="21774457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3 pieces of ingenuity</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88</a:t>
            </a:fld>
            <a:endParaRPr lang="en-US"/>
          </a:p>
        </p:txBody>
      </p:sp>
    </p:spTree>
    <p:extLst>
      <p:ext uri="{BB962C8B-B14F-4D97-AF65-F5344CB8AC3E}">
        <p14:creationId xmlns:p14="http://schemas.microsoft.com/office/powerpoint/2010/main" val="37785744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Barebones research agenda</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92</a:t>
            </a:fld>
            <a:endParaRPr lang="en-US"/>
          </a:p>
        </p:txBody>
      </p:sp>
    </p:spTree>
    <p:extLst>
      <p:ext uri="{BB962C8B-B14F-4D97-AF65-F5344CB8AC3E}">
        <p14:creationId xmlns:p14="http://schemas.microsoft.com/office/powerpoint/2010/main" val="8608611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94</a:t>
            </a:fld>
            <a:endParaRPr lang="en-US"/>
          </a:p>
        </p:txBody>
      </p:sp>
    </p:spTree>
    <p:extLst>
      <p:ext uri="{BB962C8B-B14F-4D97-AF65-F5344CB8AC3E}">
        <p14:creationId xmlns:p14="http://schemas.microsoft.com/office/powerpoint/2010/main" val="41318130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95</a:t>
            </a:fld>
            <a:endParaRPr lang="en-US"/>
          </a:p>
        </p:txBody>
      </p:sp>
    </p:spTree>
    <p:extLst>
      <p:ext uri="{BB962C8B-B14F-4D97-AF65-F5344CB8AC3E}">
        <p14:creationId xmlns:p14="http://schemas.microsoft.com/office/powerpoint/2010/main" val="1318463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DTITDPAs, like Coq.</a:t>
            </a:r>
          </a:p>
          <a:p>
            <a:r>
              <a:rPr lang="en-US" dirty="0"/>
              <a:t>…Tactics allow the aforementioned automation of verification.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3951060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Lightbulbman</a:t>
            </a:r>
            <a:r>
              <a:rPr lang="en-US" dirty="0"/>
              <a:t> writing the script removes the overhead of writing things over and over. But running the script in the proof assistant still takes too long. </a:t>
            </a:r>
          </a:p>
          <a:p>
            <a:r>
              <a:rPr lang="en-US" dirty="0"/>
              <a:t>So the big problem in automating verification is asymptotic performance. </a:t>
            </a:r>
          </a:p>
          <a:p>
            <a:r>
              <a:rPr lang="en-US" dirty="0"/>
              <a:t>(after bullets)</a:t>
            </a:r>
          </a:p>
          <a:p>
            <a:r>
              <a:rPr lang="en-US" dirty="0"/>
              <a:t>As you see in this plot, in an earlier version of fiat-crypto, the automated verification that worked fine on an example of size 2, taking 17 seconds, on an example of size 17, was projected to take over 4,000 millennia!</a:t>
            </a:r>
          </a:p>
          <a:p>
            <a:r>
              <a:rPr lang="en-US" dirty="0"/>
              <a:t>Size is measured in the number of machine integers …</a:t>
            </a:r>
          </a:p>
          <a:p>
            <a:r>
              <a:rPr lang="en-US" dirty="0"/>
              <a:t>My work has …</a:t>
            </a:r>
          </a:p>
          <a:p>
            <a:r>
              <a:rPr lang="en-US" dirty="0"/>
              <a:t>By the way, none of the performance issues in this talk are about brute force search, they’re all about manipulating expressions.</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242992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Logo_of_WireGuard.svg&amp;oldid=413611739" TargetMode="External"/><Relationship Id="rId13"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hyperlink" Target="https://commons.wikimedia.org/w/index.php?curid=82371649" TargetMode="External"/><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notesSlide" Target="../notesSlides/notesSlide3.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s://commons.wikimedia.org/wiki/File:HTTPS_icon.png" TargetMode="External"/><Relationship Id="rId11" Type="http://schemas.openxmlformats.org/officeDocument/2006/relationships/image" Target="../media/image5.png"/><Relationship Id="rId5" Type="http://schemas.openxmlformats.org/officeDocument/2006/relationships/hyperlink" Target="https://creativecommons.org/licenses/by/2.0" TargetMode="External"/><Relationship Id="rId15" Type="http://schemas.openxmlformats.org/officeDocument/2006/relationships/image" Target="../media/image9.svg"/><Relationship Id="rId10" Type="http://schemas.openxmlformats.org/officeDocument/2006/relationships/image" Target="../media/image4.png"/><Relationship Id="rId4" Type="http://schemas.openxmlformats.org/officeDocument/2006/relationships/image" Target="../media/image2.svg"/><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Potential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pPr marL="0" indent="0">
              <a:buNone/>
            </a:pPr>
            <a:endParaRPr lang="en-US" dirty="0"/>
          </a:p>
          <a:p>
            <a:pPr marL="0" indent="0">
              <a:buNone/>
            </a:pPr>
            <a:r>
              <a:rPr lang="en-US" dirty="0"/>
              <a:t>Fiat Cryptography:</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10</a:t>
            </a:fld>
            <a:endParaRPr lang="en-US"/>
          </a:p>
        </p:txBody>
      </p:sp>
      <p:grpSp>
        <p:nvGrpSpPr>
          <p:cNvPr id="6" name="Group 5">
            <a:extLst>
              <a:ext uri="{FF2B5EF4-FFF2-40B4-BE49-F238E27FC236}">
                <a16:creationId xmlns:a16="http://schemas.microsoft.com/office/drawing/2014/main" id="{B7DDD8A6-3576-4827-B9CB-9F517212EF57}"/>
              </a:ext>
            </a:extLst>
          </p:cNvPr>
          <p:cNvGrpSpPr/>
          <p:nvPr/>
        </p:nvGrpSpPr>
        <p:grpSpPr>
          <a:xfrm>
            <a:off x="865632" y="3719511"/>
            <a:ext cx="4334177" cy="342900"/>
            <a:chOff x="3685390" y="3669263"/>
            <a:chExt cx="86685120" cy="342900"/>
          </a:xfrm>
        </p:grpSpPr>
        <p:sp>
          <p:nvSpPr>
            <p:cNvPr id="7" name="Rectangle 6">
              <a:extLst>
                <a:ext uri="{FF2B5EF4-FFF2-40B4-BE49-F238E27FC236}">
                  <a16:creationId xmlns:a16="http://schemas.microsoft.com/office/drawing/2014/main" id="{7F160D00-EFE0-4075-8F3E-457D3E5E4DDA}"/>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F9C1F49-FE02-4CCA-AA45-839F910CAE0C}"/>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93C157E2-490F-4AF4-B963-64FB951ADBB2}"/>
              </a:ext>
            </a:extLst>
          </p:cNvPr>
          <p:cNvSpPr/>
          <p:nvPr/>
        </p:nvSpPr>
        <p:spPr>
          <a:xfrm>
            <a:off x="859934" y="4120029"/>
            <a:ext cx="8613648"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20FE667-218B-4AA2-B236-B05D77598DE4}"/>
              </a:ext>
            </a:extLst>
          </p:cNvPr>
          <p:cNvSpPr/>
          <p:nvPr/>
        </p:nvSpPr>
        <p:spPr>
          <a:xfrm>
            <a:off x="2186979" y="3715176"/>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94,196</a:t>
            </a:r>
          </a:p>
        </p:txBody>
      </p:sp>
      <p:sp>
        <p:nvSpPr>
          <p:cNvPr id="35" name="Rectangle 34">
            <a:extLst>
              <a:ext uri="{FF2B5EF4-FFF2-40B4-BE49-F238E27FC236}">
                <a16:creationId xmlns:a16="http://schemas.microsoft.com/office/drawing/2014/main" id="{E676B560-BE9E-4F18-97EA-F9D9BA3E7F08}"/>
              </a:ext>
            </a:extLst>
          </p:cNvPr>
          <p:cNvSpPr/>
          <p:nvPr/>
        </p:nvSpPr>
        <p:spPr>
          <a:xfrm>
            <a:off x="824484" y="412002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188,365</a:t>
            </a:r>
          </a:p>
        </p:txBody>
      </p:sp>
      <p:sp>
        <p:nvSpPr>
          <p:cNvPr id="36" name="Rectangle 35">
            <a:extLst>
              <a:ext uri="{FF2B5EF4-FFF2-40B4-BE49-F238E27FC236}">
                <a16:creationId xmlns:a16="http://schemas.microsoft.com/office/drawing/2014/main" id="{CA144775-BDB0-4FC9-A67D-34392A41CE42}"/>
              </a:ext>
            </a:extLst>
          </p:cNvPr>
          <p:cNvSpPr/>
          <p:nvPr/>
        </p:nvSpPr>
        <p:spPr>
          <a:xfrm>
            <a:off x="838200" y="5199369"/>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Lines of Code</a:t>
            </a:r>
          </a:p>
        </p:txBody>
      </p:sp>
      <p:sp>
        <p:nvSpPr>
          <p:cNvPr id="37" name="Rectangle 36">
            <a:extLst>
              <a:ext uri="{FF2B5EF4-FFF2-40B4-BE49-F238E27FC236}">
                <a16:creationId xmlns:a16="http://schemas.microsoft.com/office/drawing/2014/main" id="{4C211E53-3D91-4012-B107-132CD2767C90}"/>
              </a:ext>
            </a:extLst>
          </p:cNvPr>
          <p:cNvSpPr/>
          <p:nvPr/>
        </p:nvSpPr>
        <p:spPr>
          <a:xfrm>
            <a:off x="4071937" y="5199369"/>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sp>
        <p:nvSpPr>
          <p:cNvPr id="38" name="Rectangle 37">
            <a:extLst>
              <a:ext uri="{FF2B5EF4-FFF2-40B4-BE49-F238E27FC236}">
                <a16:creationId xmlns:a16="http://schemas.microsoft.com/office/drawing/2014/main" id="{89A0947C-C851-4D8A-8D5A-CB4FF060AC6B}"/>
              </a:ext>
            </a:extLst>
          </p:cNvPr>
          <p:cNvSpPr/>
          <p:nvPr/>
        </p:nvSpPr>
        <p:spPr>
          <a:xfrm>
            <a:off x="7729537" y="5199369"/>
            <a:ext cx="323373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Generated Code</a:t>
            </a:r>
          </a:p>
        </p:txBody>
      </p:sp>
    </p:spTree>
    <p:extLst>
      <p:ext uri="{BB962C8B-B14F-4D97-AF65-F5344CB8AC3E}">
        <p14:creationId xmlns:p14="http://schemas.microsoft.com/office/powerpoint/2010/main" val="278380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B945B39B-D21E-4EC9-A2AE-E38BC23AC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8605" cy="5090870"/>
          </a:xfrm>
        </p:spPr>
      </p:pic>
      <p:pic>
        <p:nvPicPr>
          <p:cNvPr id="23" name="Picture 22">
            <a:extLst>
              <a:ext uri="{FF2B5EF4-FFF2-40B4-BE49-F238E27FC236}">
                <a16:creationId xmlns:a16="http://schemas.microsoft.com/office/drawing/2014/main" id="{3C05B98A-C15F-4DA0-99C0-88255762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5" name="Picture 24">
            <a:extLst>
              <a:ext uri="{FF2B5EF4-FFF2-40B4-BE49-F238E27FC236}">
                <a16:creationId xmlns:a16="http://schemas.microsoft.com/office/drawing/2014/main" id="{E48FF92C-F230-4CC0-8C19-BFC669DC5D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7" name="Picture 26">
            <a:extLst>
              <a:ext uri="{FF2B5EF4-FFF2-40B4-BE49-F238E27FC236}">
                <a16:creationId xmlns:a16="http://schemas.microsoft.com/office/drawing/2014/main" id="{BB6D0E40-25AB-4B2D-838C-A28F5095A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9" name="Picture 28">
            <a:extLst>
              <a:ext uri="{FF2B5EF4-FFF2-40B4-BE49-F238E27FC236}">
                <a16:creationId xmlns:a16="http://schemas.microsoft.com/office/drawing/2014/main" id="{B7FD15E7-301D-4525-9FE9-7B9FD8322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It’s really easy to use!</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5272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It’s really easy to use!</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pic>
        <p:nvPicPr>
          <p:cNvPr id="12" name="Content Placeholder 11">
            <a:extLst>
              <a:ext uri="{FF2B5EF4-FFF2-40B4-BE49-F238E27FC236}">
                <a16:creationId xmlns:a16="http://schemas.microsoft.com/office/drawing/2014/main" id="{7E821A1E-1DB2-44BB-97BD-C8F0F2C450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7080" cy="5090160"/>
          </a:xfrm>
        </p:spPr>
      </p:pic>
    </p:spTree>
    <p:extLst>
      <p:ext uri="{BB962C8B-B14F-4D97-AF65-F5344CB8AC3E}">
        <p14:creationId xmlns:p14="http://schemas.microsoft.com/office/powerpoint/2010/main" val="172840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generate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0A8D-6EF0-4DC8-9D9B-1BCE71825E8A}"/>
              </a:ext>
            </a:extLst>
          </p:cNvPr>
          <p:cNvSpPr>
            <a:spLocks noGrp="1"/>
          </p:cNvSpPr>
          <p:nvPr>
            <p:ph type="title"/>
          </p:nvPr>
        </p:nvSpPr>
        <p:spPr>
          <a:xfrm>
            <a:off x="838200" y="365125"/>
            <a:ext cx="11353800" cy="1325563"/>
          </a:xfrm>
        </p:spPr>
        <p:txBody>
          <a:bodyPr/>
          <a:lstStyle/>
          <a:p>
            <a:r>
              <a:rPr lang="en-US" dirty="0"/>
              <a:t>Where was the asymptotic performance issue?</a:t>
            </a:r>
          </a:p>
        </p:txBody>
      </p:sp>
      <p:sp>
        <p:nvSpPr>
          <p:cNvPr id="3" name="Content Placeholder 2">
            <a:extLst>
              <a:ext uri="{FF2B5EF4-FFF2-40B4-BE49-F238E27FC236}">
                <a16:creationId xmlns:a16="http://schemas.microsoft.com/office/drawing/2014/main" id="{FD7E52F4-2B25-42DF-9663-623F041C0056}"/>
              </a:ext>
            </a:extLst>
          </p:cNvPr>
          <p:cNvSpPr>
            <a:spLocks noGrp="1"/>
          </p:cNvSpPr>
          <p:nvPr>
            <p:ph idx="1"/>
          </p:nvPr>
        </p:nvSpPr>
        <p:spPr/>
        <p:txBody>
          <a:bodyPr/>
          <a:lstStyle/>
          <a:p>
            <a:pPr marL="0" indent="0">
              <a:buNone/>
            </a:pPr>
            <a:endParaRPr lang="en-US" dirty="0"/>
          </a:p>
        </p:txBody>
      </p:sp>
      <p:sp>
        <p:nvSpPr>
          <p:cNvPr id="4" name="Date Placeholder 3">
            <a:extLst>
              <a:ext uri="{FF2B5EF4-FFF2-40B4-BE49-F238E27FC236}">
                <a16:creationId xmlns:a16="http://schemas.microsoft.com/office/drawing/2014/main" id="{7A0A8BE6-23E9-4B94-BAC6-4185BE21B73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DE065D2-8ACD-4F61-9193-5CF30134A4D3}"/>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330867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nvGrpSpPr>
          <p:cNvPr id="20" name="Group 19">
            <a:extLst>
              <a:ext uri="{FF2B5EF4-FFF2-40B4-BE49-F238E27FC236}">
                <a16:creationId xmlns:a16="http://schemas.microsoft.com/office/drawing/2014/main" id="{B3E6FD01-B7A0-48AE-94BE-155ABC5BD6BF}"/>
              </a:ext>
            </a:extLst>
          </p:cNvPr>
          <p:cNvGrpSpPr/>
          <p:nvPr/>
        </p:nvGrpSpPr>
        <p:grpSpPr>
          <a:xfrm>
            <a:off x="822198" y="-4105574"/>
            <a:ext cx="14619717" cy="12946115"/>
            <a:chOff x="822198" y="-4105574"/>
            <a:chExt cx="14619717" cy="12946115"/>
          </a:xfrm>
        </p:grpSpPr>
        <p:sp>
          <p:nvSpPr>
            <p:cNvPr id="21" name="Rectangle: Rounded Corners 20">
              <a:extLst>
                <a:ext uri="{FF2B5EF4-FFF2-40B4-BE49-F238E27FC236}">
                  <a16:creationId xmlns:a16="http://schemas.microsoft.com/office/drawing/2014/main" id="{13660E1F-7414-4AB0-9BEB-B6386B585358}"/>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22" name="Rectangle: Rounded Corners 21">
              <a:extLst>
                <a:ext uri="{FF2B5EF4-FFF2-40B4-BE49-F238E27FC236}">
                  <a16:creationId xmlns:a16="http://schemas.microsoft.com/office/drawing/2014/main" id="{BD4599B7-40A2-4A7F-BEBC-33EEDD4D501B}"/>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23" name="Rectangle: Rounded Corners 22">
              <a:extLst>
                <a:ext uri="{FF2B5EF4-FFF2-40B4-BE49-F238E27FC236}">
                  <a16:creationId xmlns:a16="http://schemas.microsoft.com/office/drawing/2014/main" id="{9FB7B3FE-B10C-42DB-9925-56D0E7231F8F}"/>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24" name="Rectangle: Rounded Corners 23">
              <a:extLst>
                <a:ext uri="{FF2B5EF4-FFF2-40B4-BE49-F238E27FC236}">
                  <a16:creationId xmlns:a16="http://schemas.microsoft.com/office/drawing/2014/main" id="{7CA9D00C-CEA7-418C-98EC-CD3A3B9C8F1C}"/>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A4E377FD-4047-446C-BCE5-1FC686C8E77F}"/>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26" name="Rectangle: Rounded Corners 25">
              <a:extLst>
                <a:ext uri="{FF2B5EF4-FFF2-40B4-BE49-F238E27FC236}">
                  <a16:creationId xmlns:a16="http://schemas.microsoft.com/office/drawing/2014/main" id="{30C50C4C-4E58-471C-B797-F2307EF60F3E}"/>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27" name="Rectangle: Rounded Corners 26">
              <a:extLst>
                <a:ext uri="{FF2B5EF4-FFF2-40B4-BE49-F238E27FC236}">
                  <a16:creationId xmlns:a16="http://schemas.microsoft.com/office/drawing/2014/main" id="{282BE53E-24F5-4FB8-8056-9A31A842A7BB}"/>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5B090F7D-8E6F-4E25-9C0D-44C3329F725C}"/>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29" name="Rectangle: Rounded Corners 28">
              <a:extLst>
                <a:ext uri="{FF2B5EF4-FFF2-40B4-BE49-F238E27FC236}">
                  <a16:creationId xmlns:a16="http://schemas.microsoft.com/office/drawing/2014/main" id="{A10F2379-CDF0-458C-B1DB-A0866BF8FBAD}"/>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494F76C7-90BB-423B-B38D-84FCD564745A}"/>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Tree>
    <p:extLst>
      <p:ext uri="{BB962C8B-B14F-4D97-AF65-F5344CB8AC3E}">
        <p14:creationId xmlns:p14="http://schemas.microsoft.com/office/powerpoint/2010/main" val="2499556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EFDC63CA-447F-430B-AE49-5D69D6330FEA}"/>
              </a:ext>
            </a:extLst>
          </p:cNvPr>
          <p:cNvGrpSpPr/>
          <p:nvPr/>
        </p:nvGrpSpPr>
        <p:grpSpPr>
          <a:xfrm>
            <a:off x="822198" y="-4105574"/>
            <a:ext cx="14619717" cy="12946115"/>
            <a:chOff x="822198" y="-4105574"/>
            <a:chExt cx="14619717" cy="12946115"/>
          </a:xfrm>
        </p:grpSpPr>
        <p:sp>
          <p:nvSpPr>
            <p:cNvPr id="43" name="Rectangle: Rounded Corners 42">
              <a:extLst>
                <a:ext uri="{FF2B5EF4-FFF2-40B4-BE49-F238E27FC236}">
                  <a16:creationId xmlns:a16="http://schemas.microsoft.com/office/drawing/2014/main" id="{D14A5845-EA23-4871-A896-EEC89A1300FA}"/>
                </a:ext>
              </a:extLst>
            </p:cNvPr>
            <p:cNvSpPr/>
            <p:nvPr/>
          </p:nvSpPr>
          <p:spPr>
            <a:xfrm>
              <a:off x="822198" y="1886013"/>
              <a:ext cx="1783080" cy="178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44" name="Rectangle: Rounded Corners 43">
              <a:extLst>
                <a:ext uri="{FF2B5EF4-FFF2-40B4-BE49-F238E27FC236}">
                  <a16:creationId xmlns:a16="http://schemas.microsoft.com/office/drawing/2014/main" id="{47718C66-9807-4FE5-8B31-818638161757}"/>
                </a:ext>
              </a:extLst>
            </p:cNvPr>
            <p:cNvSpPr/>
            <p:nvPr/>
          </p:nvSpPr>
          <p:spPr>
            <a:xfrm>
              <a:off x="822198" y="4366342"/>
              <a:ext cx="1508760" cy="150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45" name="Rectangle: Rounded Corners 44">
              <a:extLst>
                <a:ext uri="{FF2B5EF4-FFF2-40B4-BE49-F238E27FC236}">
                  <a16:creationId xmlns:a16="http://schemas.microsoft.com/office/drawing/2014/main" id="{2AB261CC-3507-42C2-854D-1C3CD7284269}"/>
                </a:ext>
              </a:extLst>
            </p:cNvPr>
            <p:cNvSpPr/>
            <p:nvPr/>
          </p:nvSpPr>
          <p:spPr>
            <a:xfrm>
              <a:off x="2763308" y="2132901"/>
              <a:ext cx="1289304" cy="1289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46" name="Rectangle: Rounded Corners 45">
              <a:extLst>
                <a:ext uri="{FF2B5EF4-FFF2-40B4-BE49-F238E27FC236}">
                  <a16:creationId xmlns:a16="http://schemas.microsoft.com/office/drawing/2014/main" id="{DFDCE41F-E84B-4FA5-BFC1-C9DD20C4BFA0}"/>
                </a:ext>
              </a:extLst>
            </p:cNvPr>
            <p:cNvSpPr/>
            <p:nvPr/>
          </p:nvSpPr>
          <p:spPr>
            <a:xfrm>
              <a:off x="2648938" y="4064481"/>
              <a:ext cx="2121408" cy="2112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47" name="Rectangle: Rounded Corners 46">
              <a:extLst>
                <a:ext uri="{FF2B5EF4-FFF2-40B4-BE49-F238E27FC236}">
                  <a16:creationId xmlns:a16="http://schemas.microsoft.com/office/drawing/2014/main" id="{0E8FF813-23A2-4DD8-B4B2-D7A48BB28D09}"/>
                </a:ext>
              </a:extLst>
            </p:cNvPr>
            <p:cNvSpPr/>
            <p:nvPr/>
          </p:nvSpPr>
          <p:spPr>
            <a:xfrm>
              <a:off x="4210642" y="1794573"/>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48" name="Rectangle: Rounded Corners 47">
              <a:extLst>
                <a:ext uri="{FF2B5EF4-FFF2-40B4-BE49-F238E27FC236}">
                  <a16:creationId xmlns:a16="http://schemas.microsoft.com/office/drawing/2014/main" id="{B48A275B-4107-42A9-A5ED-34D374EC9829}"/>
                </a:ext>
              </a:extLst>
            </p:cNvPr>
            <p:cNvSpPr/>
            <p:nvPr/>
          </p:nvSpPr>
          <p:spPr>
            <a:xfrm>
              <a:off x="6359341" y="3010668"/>
              <a:ext cx="667512" cy="667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Base Conversion</a:t>
              </a:r>
            </a:p>
          </p:txBody>
        </p:sp>
        <p:sp>
          <p:nvSpPr>
            <p:cNvPr id="49" name="Rectangle: Rounded Corners 48">
              <a:extLst>
                <a:ext uri="{FF2B5EF4-FFF2-40B4-BE49-F238E27FC236}">
                  <a16:creationId xmlns:a16="http://schemas.microsoft.com/office/drawing/2014/main" id="{B89269DF-E493-4260-80AC-6CDCF6CD3B29}"/>
                </a:ext>
              </a:extLst>
            </p:cNvPr>
            <p:cNvSpPr/>
            <p:nvPr/>
          </p:nvSpPr>
          <p:spPr>
            <a:xfrm>
              <a:off x="5088325" y="4151458"/>
              <a:ext cx="1938528" cy="1938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50" name="Rectangle: Rounded Corners 49">
              <a:extLst>
                <a:ext uri="{FF2B5EF4-FFF2-40B4-BE49-F238E27FC236}">
                  <a16:creationId xmlns:a16="http://schemas.microsoft.com/office/drawing/2014/main" id="{EC6675A0-F306-4F9D-BCA6-1019ED8AE198}"/>
                </a:ext>
              </a:extLst>
            </p:cNvPr>
            <p:cNvSpPr/>
            <p:nvPr/>
          </p:nvSpPr>
          <p:spPr>
            <a:xfrm>
              <a:off x="6334632" y="1895100"/>
              <a:ext cx="713232" cy="713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Freeze</a:t>
              </a:r>
            </a:p>
          </p:txBody>
        </p:sp>
        <p:sp>
          <p:nvSpPr>
            <p:cNvPr id="51" name="Rectangle: Rounded Corners 50">
              <a:extLst>
                <a:ext uri="{FF2B5EF4-FFF2-40B4-BE49-F238E27FC236}">
                  <a16:creationId xmlns:a16="http://schemas.microsoft.com/office/drawing/2014/main" id="{BB398306-16C3-4072-8344-264AED5BCFCB}"/>
                </a:ext>
              </a:extLst>
            </p:cNvPr>
            <p:cNvSpPr/>
            <p:nvPr/>
          </p:nvSpPr>
          <p:spPr>
            <a:xfrm>
              <a:off x="7253062" y="4295973"/>
              <a:ext cx="4544568" cy="4544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52" name="Rectangle: Rounded Corners 51">
              <a:extLst>
                <a:ext uri="{FF2B5EF4-FFF2-40B4-BE49-F238E27FC236}">
                  <a16:creationId xmlns:a16="http://schemas.microsoft.com/office/drawing/2014/main" id="{781B2588-98C4-49E7-9F65-2B209F429CD3}"/>
                </a:ext>
              </a:extLst>
            </p:cNvPr>
            <p:cNvSpPr/>
            <p:nvPr/>
          </p:nvSpPr>
          <p:spPr>
            <a:xfrm>
              <a:off x="7184883" y="-4105574"/>
              <a:ext cx="8257032" cy="825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17</a:t>
            </a:fld>
            <a:endParaRPr lang="en-US"/>
          </a:p>
        </p:txBody>
      </p:sp>
      <p:sp>
        <p:nvSpPr>
          <p:cNvPr id="21" name="Rectangle: Rounded Corners 20">
            <a:extLst>
              <a:ext uri="{FF2B5EF4-FFF2-40B4-BE49-F238E27FC236}">
                <a16:creationId xmlns:a16="http://schemas.microsoft.com/office/drawing/2014/main" id="{A5829991-C7DC-48E7-B938-3FD1F77FB2DD}"/>
              </a:ext>
            </a:extLst>
          </p:cNvPr>
          <p:cNvSpPr/>
          <p:nvPr/>
        </p:nvSpPr>
        <p:spPr>
          <a:xfrm>
            <a:off x="838200" y="3161298"/>
            <a:ext cx="892191" cy="892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Associational</a:t>
            </a:r>
          </a:p>
        </p:txBody>
      </p:sp>
      <p:sp>
        <p:nvSpPr>
          <p:cNvPr id="22" name="Rectangle: Rounded Corners 21">
            <a:extLst>
              <a:ext uri="{FF2B5EF4-FFF2-40B4-BE49-F238E27FC236}">
                <a16:creationId xmlns:a16="http://schemas.microsoft.com/office/drawing/2014/main" id="{AC046869-986A-4A9D-A252-EAB428B39E21}"/>
              </a:ext>
            </a:extLst>
          </p:cNvPr>
          <p:cNvSpPr/>
          <p:nvPr/>
        </p:nvSpPr>
        <p:spPr>
          <a:xfrm>
            <a:off x="838200" y="4402369"/>
            <a:ext cx="754931" cy="7549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Positional</a:t>
            </a:r>
            <a:endParaRPr lang="en-US" dirty="0"/>
          </a:p>
        </p:txBody>
      </p:sp>
      <p:sp>
        <p:nvSpPr>
          <p:cNvPr id="23" name="Rectangle: Rounded Corners 22">
            <a:extLst>
              <a:ext uri="{FF2B5EF4-FFF2-40B4-BE49-F238E27FC236}">
                <a16:creationId xmlns:a16="http://schemas.microsoft.com/office/drawing/2014/main" id="{DA9A87B9-4E20-44F9-9DD4-AEC044845284}"/>
              </a:ext>
            </a:extLst>
          </p:cNvPr>
          <p:cNvSpPr/>
          <p:nvPr/>
        </p:nvSpPr>
        <p:spPr>
          <a:xfrm>
            <a:off x="1809464" y="3284832"/>
            <a:ext cx="645123" cy="6451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Columns</a:t>
            </a:r>
          </a:p>
        </p:txBody>
      </p:sp>
      <p:sp>
        <p:nvSpPr>
          <p:cNvPr id="24" name="Rectangle: Rounded Corners 23">
            <a:extLst>
              <a:ext uri="{FF2B5EF4-FFF2-40B4-BE49-F238E27FC236}">
                <a16:creationId xmlns:a16="http://schemas.microsoft.com/office/drawing/2014/main" id="{8F768427-1DF4-4A5C-B21A-2332E7942F04}"/>
              </a:ext>
            </a:extLst>
          </p:cNvPr>
          <p:cNvSpPr/>
          <p:nvPr/>
        </p:nvSpPr>
        <p:spPr>
          <a:xfrm>
            <a:off x="1752237" y="4251328"/>
            <a:ext cx="1061479" cy="1057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25" name="Rectangle: Rounded Corners 24">
            <a:extLst>
              <a:ext uri="{FF2B5EF4-FFF2-40B4-BE49-F238E27FC236}">
                <a16:creationId xmlns:a16="http://schemas.microsoft.com/office/drawing/2014/main" id="{B433F9F6-1100-4821-B49E-EDEB5C5D758E}"/>
              </a:ext>
            </a:extLst>
          </p:cNvPr>
          <p:cNvSpPr/>
          <p:nvPr/>
        </p:nvSpPr>
        <p:spPr>
          <a:xfrm>
            <a:off x="2533660" y="3115544"/>
            <a:ext cx="983698" cy="9836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Montgomery</a:t>
            </a:r>
          </a:p>
        </p:txBody>
      </p:sp>
      <p:sp>
        <p:nvSpPr>
          <p:cNvPr id="26" name="Rectangle: Rounded Corners 25">
            <a:extLst>
              <a:ext uri="{FF2B5EF4-FFF2-40B4-BE49-F238E27FC236}">
                <a16:creationId xmlns:a16="http://schemas.microsoft.com/office/drawing/2014/main" id="{9918F4BD-C2F0-4027-80BC-8D97ADE16491}"/>
              </a:ext>
            </a:extLst>
          </p:cNvPr>
          <p:cNvSpPr/>
          <p:nvPr/>
        </p:nvSpPr>
        <p:spPr>
          <a:xfrm>
            <a:off x="3608795" y="3724036"/>
            <a:ext cx="334000" cy="33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Base Conversion</a:t>
            </a:r>
          </a:p>
        </p:txBody>
      </p:sp>
      <p:sp>
        <p:nvSpPr>
          <p:cNvPr id="27" name="Rectangle: Rounded Corners 26">
            <a:extLst>
              <a:ext uri="{FF2B5EF4-FFF2-40B4-BE49-F238E27FC236}">
                <a16:creationId xmlns:a16="http://schemas.microsoft.com/office/drawing/2014/main" id="{9F4B6B52-C4E3-45EC-A702-796092A90DD0}"/>
              </a:ext>
            </a:extLst>
          </p:cNvPr>
          <p:cNvSpPr/>
          <p:nvPr/>
        </p:nvSpPr>
        <p:spPr>
          <a:xfrm>
            <a:off x="2972822" y="4294848"/>
            <a:ext cx="969972" cy="969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28" name="Rectangle: Rounded Corners 27">
            <a:extLst>
              <a:ext uri="{FF2B5EF4-FFF2-40B4-BE49-F238E27FC236}">
                <a16:creationId xmlns:a16="http://schemas.microsoft.com/office/drawing/2014/main" id="{B20942B3-C06B-45AA-B612-1E6FDB6A567C}"/>
              </a:ext>
            </a:extLst>
          </p:cNvPr>
          <p:cNvSpPr/>
          <p:nvPr/>
        </p:nvSpPr>
        <p:spPr>
          <a:xfrm>
            <a:off x="3596431" y="3165845"/>
            <a:ext cx="356877" cy="356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t>Freeze</a:t>
            </a:r>
            <a:endParaRPr lang="en-US" dirty="0"/>
          </a:p>
        </p:txBody>
      </p:sp>
      <p:sp>
        <p:nvSpPr>
          <p:cNvPr id="29" name="Rectangle: Rounded Corners 28">
            <a:extLst>
              <a:ext uri="{FF2B5EF4-FFF2-40B4-BE49-F238E27FC236}">
                <a16:creationId xmlns:a16="http://schemas.microsoft.com/office/drawing/2014/main" id="{1B0CA2E5-B25A-49A7-ADAD-E5CAE298C809}"/>
              </a:ext>
            </a:extLst>
          </p:cNvPr>
          <p:cNvSpPr/>
          <p:nvPr/>
        </p:nvSpPr>
        <p:spPr>
          <a:xfrm>
            <a:off x="4055982" y="4367158"/>
            <a:ext cx="2273944" cy="2273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30" name="Rectangle: Rounded Corners 29">
            <a:extLst>
              <a:ext uri="{FF2B5EF4-FFF2-40B4-BE49-F238E27FC236}">
                <a16:creationId xmlns:a16="http://schemas.microsoft.com/office/drawing/2014/main" id="{3F2A756C-C703-47A5-9E65-3B3C04414E72}"/>
              </a:ext>
            </a:extLst>
          </p:cNvPr>
          <p:cNvSpPr/>
          <p:nvPr/>
        </p:nvSpPr>
        <p:spPr>
          <a:xfrm>
            <a:off x="4021867" y="163315"/>
            <a:ext cx="4131533" cy="41315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1 limb</a:t>
            </a:r>
          </a:p>
        </p:txBody>
      </p:sp>
    </p:spTree>
    <p:extLst>
      <p:ext uri="{BB962C8B-B14F-4D97-AF65-F5344CB8AC3E}">
        <p14:creationId xmlns:p14="http://schemas.microsoft.com/office/powerpoint/2010/main" val="14435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2"/>
                                        </p:tgtEl>
                                      </p:cBhvr>
                                      <p:by x="50000" y="50000"/>
                                    </p:animScale>
                                  </p:childTnLst>
                                </p:cTn>
                              </p:par>
                              <p:par>
                                <p:cTn id="7" presetID="42" presetClass="path" presetSubtype="0" fill="hold" nodeType="withEffect">
                                  <p:stCondLst>
                                    <p:cond delay="0"/>
                                  </p:stCondLst>
                                  <p:childTnLst>
                                    <p:animMotion origin="layout" path="M 2.91667E-6 1.11111E-6 L -0.29818 0.15486 " pathEditMode="relative" rAng="0" ptsTypes="AA">
                                      <p:cBhvr>
                                        <p:cTn id="8" dur="2000" fill="hold"/>
                                        <p:tgtEl>
                                          <p:spTgt spid="42"/>
                                        </p:tgtEl>
                                        <p:attrNameLst>
                                          <p:attrName>ppt_x</p:attrName>
                                          <p:attrName>ppt_y</p:attrName>
                                        </p:attrNameLst>
                                      </p:cBhvr>
                                      <p:rCtr x="-14909" y="7731"/>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42"/>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18</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039678" y="2846542"/>
            <a:ext cx="446204" cy="446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039678" y="3467229"/>
            <a:ext cx="377558" cy="377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525428" y="2908324"/>
            <a:ext cx="322640" cy="322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496808" y="3391690"/>
            <a:ext cx="530869" cy="528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887615" y="2823659"/>
            <a:ext cx="491969" cy="491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2425313" y="3127980"/>
            <a:ext cx="167041" cy="167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2107249" y="3413455"/>
            <a:ext cx="485104" cy="485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2419130" y="2848816"/>
            <a:ext cx="178482" cy="178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Freeze</a:t>
            </a:r>
            <a:endParaRPr lang="en-US" sz="10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648961" y="3449618"/>
            <a:ext cx="2817039" cy="2817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2631900" y="1347185"/>
            <a:ext cx="2066270" cy="206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2 limbs</a:t>
            </a:r>
          </a:p>
        </p:txBody>
      </p:sp>
    </p:spTree>
    <p:extLst>
      <p:ext uri="{BB962C8B-B14F-4D97-AF65-F5344CB8AC3E}">
        <p14:creationId xmlns:p14="http://schemas.microsoft.com/office/powerpoint/2010/main" val="244159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19</a:t>
            </a:fld>
            <a:endParaRPr lang="en-US"/>
          </a:p>
        </p:txBody>
      </p:sp>
      <p:sp>
        <p:nvSpPr>
          <p:cNvPr id="20" name="Rectangle: Rounded Corners 19">
            <a:extLst>
              <a:ext uri="{FF2B5EF4-FFF2-40B4-BE49-F238E27FC236}">
                <a16:creationId xmlns:a16="http://schemas.microsoft.com/office/drawing/2014/main" id="{D5FA4F58-D720-45F8-8904-203132E9E95E}"/>
              </a:ext>
            </a:extLst>
          </p:cNvPr>
          <p:cNvSpPr/>
          <p:nvPr/>
        </p:nvSpPr>
        <p:spPr>
          <a:xfrm>
            <a:off x="1169483" y="2993758"/>
            <a:ext cx="223102" cy="223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Associational</a:t>
            </a:r>
          </a:p>
        </p:txBody>
      </p:sp>
      <p:sp>
        <p:nvSpPr>
          <p:cNvPr id="21" name="Rectangle: Rounded Corners 20">
            <a:extLst>
              <a:ext uri="{FF2B5EF4-FFF2-40B4-BE49-F238E27FC236}">
                <a16:creationId xmlns:a16="http://schemas.microsoft.com/office/drawing/2014/main" id="{5DF6D0BA-61E3-49EE-B0C4-8929367824BF}"/>
              </a:ext>
            </a:extLst>
          </p:cNvPr>
          <p:cNvSpPr/>
          <p:nvPr/>
        </p:nvSpPr>
        <p:spPr>
          <a:xfrm>
            <a:off x="1169483" y="3304101"/>
            <a:ext cx="188779" cy="188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Positional</a:t>
            </a:r>
          </a:p>
        </p:txBody>
      </p:sp>
      <p:sp>
        <p:nvSpPr>
          <p:cNvPr id="22" name="Rectangle: Rounded Corners 21">
            <a:extLst>
              <a:ext uri="{FF2B5EF4-FFF2-40B4-BE49-F238E27FC236}">
                <a16:creationId xmlns:a16="http://schemas.microsoft.com/office/drawing/2014/main" id="{157EB8E7-6090-4B38-ABD9-0E4B59F86766}"/>
              </a:ext>
            </a:extLst>
          </p:cNvPr>
          <p:cNvSpPr/>
          <p:nvPr/>
        </p:nvSpPr>
        <p:spPr>
          <a:xfrm>
            <a:off x="1412358" y="3024649"/>
            <a:ext cx="161320" cy="161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Columns</a:t>
            </a:r>
          </a:p>
        </p:txBody>
      </p:sp>
      <p:sp>
        <p:nvSpPr>
          <p:cNvPr id="23" name="Rectangle: Rounded Corners 22">
            <a:extLst>
              <a:ext uri="{FF2B5EF4-FFF2-40B4-BE49-F238E27FC236}">
                <a16:creationId xmlns:a16="http://schemas.microsoft.com/office/drawing/2014/main" id="{734E47A8-622C-4E16-9DA8-C6E988A07068}"/>
              </a:ext>
            </a:extLst>
          </p:cNvPr>
          <p:cNvSpPr/>
          <p:nvPr/>
        </p:nvSpPr>
        <p:spPr>
          <a:xfrm>
            <a:off x="1398048" y="3266332"/>
            <a:ext cx="265435" cy="264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t>Rows</a:t>
            </a:r>
          </a:p>
        </p:txBody>
      </p:sp>
      <p:sp>
        <p:nvSpPr>
          <p:cNvPr id="24" name="Rectangle: Rounded Corners 23">
            <a:extLst>
              <a:ext uri="{FF2B5EF4-FFF2-40B4-BE49-F238E27FC236}">
                <a16:creationId xmlns:a16="http://schemas.microsoft.com/office/drawing/2014/main" id="{13B7284F-912D-49F2-B369-87CB4880DC79}"/>
              </a:ext>
            </a:extLst>
          </p:cNvPr>
          <p:cNvSpPr/>
          <p:nvPr/>
        </p:nvSpPr>
        <p:spPr>
          <a:xfrm>
            <a:off x="1593452" y="2982316"/>
            <a:ext cx="245985" cy="245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00" dirty="0"/>
              <a:t>Montgomery</a:t>
            </a:r>
          </a:p>
        </p:txBody>
      </p:sp>
      <p:sp>
        <p:nvSpPr>
          <p:cNvPr id="25" name="Rectangle: Rounded Corners 24">
            <a:extLst>
              <a:ext uri="{FF2B5EF4-FFF2-40B4-BE49-F238E27FC236}">
                <a16:creationId xmlns:a16="http://schemas.microsoft.com/office/drawing/2014/main" id="{4BCB08A3-4F01-41B2-8085-513130EC89FA}"/>
              </a:ext>
            </a:extLst>
          </p:cNvPr>
          <p:cNvSpPr/>
          <p:nvPr/>
        </p:nvSpPr>
        <p:spPr>
          <a:xfrm>
            <a:off x="1862301" y="3134477"/>
            <a:ext cx="83521" cy="83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 dirty="0"/>
              <a:t>Base Conversion</a:t>
            </a:r>
          </a:p>
        </p:txBody>
      </p:sp>
      <p:sp>
        <p:nvSpPr>
          <p:cNvPr id="26" name="Rectangle: Rounded Corners 25">
            <a:extLst>
              <a:ext uri="{FF2B5EF4-FFF2-40B4-BE49-F238E27FC236}">
                <a16:creationId xmlns:a16="http://schemas.microsoft.com/office/drawing/2014/main" id="{A4A250A7-A564-43E0-8B46-7D07763DB5B3}"/>
              </a:ext>
            </a:extLst>
          </p:cNvPr>
          <p:cNvSpPr/>
          <p:nvPr/>
        </p:nvSpPr>
        <p:spPr>
          <a:xfrm>
            <a:off x="1703269" y="3277214"/>
            <a:ext cx="242552" cy="2425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00" dirty="0"/>
              <a:t>Barrett</a:t>
            </a:r>
          </a:p>
        </p:txBody>
      </p:sp>
      <p:sp>
        <p:nvSpPr>
          <p:cNvPr id="27" name="Rectangle: Rounded Corners 26">
            <a:extLst>
              <a:ext uri="{FF2B5EF4-FFF2-40B4-BE49-F238E27FC236}">
                <a16:creationId xmlns:a16="http://schemas.microsoft.com/office/drawing/2014/main" id="{703AA262-E86E-4AE5-9F90-FF2CD30550AF}"/>
              </a:ext>
            </a:extLst>
          </p:cNvPr>
          <p:cNvSpPr/>
          <p:nvPr/>
        </p:nvSpPr>
        <p:spPr>
          <a:xfrm>
            <a:off x="1859209" y="2994895"/>
            <a:ext cx="89241" cy="89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 dirty="0"/>
              <a:t>Freeze</a:t>
            </a:r>
            <a:endParaRPr lang="en-US" sz="900" dirty="0"/>
          </a:p>
        </p:txBody>
      </p:sp>
      <p:sp>
        <p:nvSpPr>
          <p:cNvPr id="28" name="Rectangle: Rounded Corners 27">
            <a:extLst>
              <a:ext uri="{FF2B5EF4-FFF2-40B4-BE49-F238E27FC236}">
                <a16:creationId xmlns:a16="http://schemas.microsoft.com/office/drawing/2014/main" id="{819A4D47-E0A9-4A51-9132-0C73B9CEEC2F}"/>
              </a:ext>
            </a:extLst>
          </p:cNvPr>
          <p:cNvSpPr/>
          <p:nvPr/>
        </p:nvSpPr>
        <p:spPr>
          <a:xfrm>
            <a:off x="2209800" y="1390523"/>
            <a:ext cx="5330952" cy="5330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29" name="Rectangle: Rounded Corners 28">
            <a:extLst>
              <a:ext uri="{FF2B5EF4-FFF2-40B4-BE49-F238E27FC236}">
                <a16:creationId xmlns:a16="http://schemas.microsoft.com/office/drawing/2014/main" id="{5B343C61-A156-4CE0-8629-A9E632D6D4CC}"/>
              </a:ext>
            </a:extLst>
          </p:cNvPr>
          <p:cNvSpPr/>
          <p:nvPr/>
        </p:nvSpPr>
        <p:spPr>
          <a:xfrm>
            <a:off x="1007433" y="3716109"/>
            <a:ext cx="1033135" cy="1033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Bounds Analysis</a:t>
            </a:r>
          </a:p>
        </p:txBody>
      </p:sp>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Verification Time: 3 limbs</a:t>
            </a:r>
          </a:p>
        </p:txBody>
      </p:sp>
    </p:spTree>
    <p:extLst>
      <p:ext uri="{BB962C8B-B14F-4D97-AF65-F5344CB8AC3E}">
        <p14:creationId xmlns:p14="http://schemas.microsoft.com/office/powerpoint/2010/main" val="299010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croll: Vertical 5">
            <a:extLst>
              <a:ext uri="{FF2B5EF4-FFF2-40B4-BE49-F238E27FC236}">
                <a16:creationId xmlns:a16="http://schemas.microsoft.com/office/drawing/2014/main" id="{A977A29E-8A68-459E-9E8B-5F29CE3BB2A4}"/>
              </a:ext>
            </a:extLst>
          </p:cNvPr>
          <p:cNvSpPr/>
          <p:nvPr/>
        </p:nvSpPr>
        <p:spPr>
          <a:xfrm>
            <a:off x="54989"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pic>
        <p:nvPicPr>
          <p:cNvPr id="8" name="Content Placeholder 7" descr="Magnifying glass">
            <a:extLst>
              <a:ext uri="{FF2B5EF4-FFF2-40B4-BE49-F238E27FC236}">
                <a16:creationId xmlns:a16="http://schemas.microsoft.com/office/drawing/2014/main" id="{C945C31A-22AB-4A2D-881E-E1B6E671559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2651919"/>
            <a:ext cx="914400" cy="914400"/>
          </a:xfrm>
        </p:spPr>
      </p:pic>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20</a:t>
            </a:fld>
            <a:endParaRPr lang="en-US"/>
          </a:p>
        </p:txBody>
      </p:sp>
      <p:pic>
        <p:nvPicPr>
          <p:cNvPr id="10" name="Graphic 9" descr="Home">
            <a:extLst>
              <a:ext uri="{FF2B5EF4-FFF2-40B4-BE49-F238E27FC236}">
                <a16:creationId xmlns:a16="http://schemas.microsoft.com/office/drawing/2014/main" id="{D480EBC0-20EA-4C0F-A3FA-F498E5D1D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43522" y="2651919"/>
            <a:ext cx="914400" cy="914400"/>
          </a:xfrm>
          <a:prstGeom prst="rect">
            <a:avLst/>
          </a:prstGeom>
        </p:spPr>
      </p:pic>
      <p:grpSp>
        <p:nvGrpSpPr>
          <p:cNvPr id="33" name="Group 32">
            <a:extLst>
              <a:ext uri="{FF2B5EF4-FFF2-40B4-BE49-F238E27FC236}">
                <a16:creationId xmlns:a16="http://schemas.microsoft.com/office/drawing/2014/main" id="{AB1A129F-3204-42D3-8D3B-E30FB5A029D9}"/>
              </a:ext>
            </a:extLst>
          </p:cNvPr>
          <p:cNvGrpSpPr>
            <a:grpSpLocks noChangeAspect="1"/>
          </p:cNvGrpSpPr>
          <p:nvPr/>
        </p:nvGrpSpPr>
        <p:grpSpPr>
          <a:xfrm>
            <a:off x="3941745" y="3804331"/>
            <a:ext cx="549513" cy="648517"/>
            <a:chOff x="6547529" y="4780241"/>
            <a:chExt cx="734129" cy="866394"/>
          </a:xfrm>
        </p:grpSpPr>
        <p:sp>
          <p:nvSpPr>
            <p:cNvPr id="18" name="Freeform: Shape 17">
              <a:extLst>
                <a:ext uri="{FF2B5EF4-FFF2-40B4-BE49-F238E27FC236}">
                  <a16:creationId xmlns:a16="http://schemas.microsoft.com/office/drawing/2014/main" id="{29769A76-EFFA-4D90-AB00-3B33B566805C}"/>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D9200FF-A4A7-46C0-A2CA-8AEA01C7B962}"/>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9B2254-18ED-4240-87F1-57F5ECB3F666}"/>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68CCAA0-CB1C-4452-8008-8EF2685ED8E1}"/>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0ABA5F17-DED3-481B-BF28-22579D5003DD}"/>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9878A158-CE33-4BB7-9C54-730E91132A9B}"/>
              </a:ext>
            </a:extLst>
          </p:cNvPr>
          <p:cNvGrpSpPr/>
          <p:nvPr/>
        </p:nvGrpSpPr>
        <p:grpSpPr>
          <a:xfrm>
            <a:off x="2986877" y="1846918"/>
            <a:ext cx="475032" cy="514618"/>
            <a:chOff x="5804821" y="3002468"/>
            <a:chExt cx="571500" cy="619125"/>
          </a:xfrm>
        </p:grpSpPr>
        <p:sp>
          <p:nvSpPr>
            <p:cNvPr id="24" name="Freeform: Shape 23">
              <a:extLst>
                <a:ext uri="{FF2B5EF4-FFF2-40B4-BE49-F238E27FC236}">
                  <a16:creationId xmlns:a16="http://schemas.microsoft.com/office/drawing/2014/main" id="{FCFBCDE1-6C89-474F-867E-B7293B0C9B70}"/>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8EBCC6E-0BE5-46A9-8136-1CFC07AF4E99}"/>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61D9DA2-1FE8-4D56-A0C0-392FE096C570}"/>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D008F9F-980D-464D-8E55-BBE9EA429BD8}"/>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36" name="Graphic 34">
            <a:extLst>
              <a:ext uri="{FF2B5EF4-FFF2-40B4-BE49-F238E27FC236}">
                <a16:creationId xmlns:a16="http://schemas.microsoft.com/office/drawing/2014/main" id="{D174EEA4-80BD-429A-97F8-A22845063150}"/>
              </a:ext>
            </a:extLst>
          </p:cNvPr>
          <p:cNvSpPr>
            <a:spLocks noChangeAspect="1"/>
          </p:cNvSpPr>
          <p:nvPr/>
        </p:nvSpPr>
        <p:spPr>
          <a:xfrm>
            <a:off x="3878650"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pic>
        <p:nvPicPr>
          <p:cNvPr id="37" name="Content Placeholder 7" descr="Magnifying glass">
            <a:extLst>
              <a:ext uri="{FF2B5EF4-FFF2-40B4-BE49-F238E27FC236}">
                <a16:creationId xmlns:a16="http://schemas.microsoft.com/office/drawing/2014/main" id="{05192734-EC33-4432-8AAE-D8C276DCFC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3671389"/>
            <a:ext cx="914400" cy="914400"/>
          </a:xfrm>
          <a:prstGeom prst="rect">
            <a:avLst/>
          </a:prstGeom>
        </p:spPr>
      </p:pic>
      <p:pic>
        <p:nvPicPr>
          <p:cNvPr id="38" name="Graphic 37" descr="Home">
            <a:extLst>
              <a:ext uri="{FF2B5EF4-FFF2-40B4-BE49-F238E27FC236}">
                <a16:creationId xmlns:a16="http://schemas.microsoft.com/office/drawing/2014/main" id="{64AA471B-FA1E-4169-9E48-E4E16F2079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38585" y="3671389"/>
            <a:ext cx="914400" cy="914400"/>
          </a:xfrm>
          <a:prstGeom prst="rect">
            <a:avLst/>
          </a:prstGeom>
        </p:spPr>
      </p:pic>
      <p:grpSp>
        <p:nvGrpSpPr>
          <p:cNvPr id="49" name="Group 48">
            <a:extLst>
              <a:ext uri="{FF2B5EF4-FFF2-40B4-BE49-F238E27FC236}">
                <a16:creationId xmlns:a16="http://schemas.microsoft.com/office/drawing/2014/main" id="{6D2F98B0-9F7D-4A91-A0C4-F8697B69AADC}"/>
              </a:ext>
            </a:extLst>
          </p:cNvPr>
          <p:cNvGrpSpPr/>
          <p:nvPr/>
        </p:nvGrpSpPr>
        <p:grpSpPr>
          <a:xfrm flipH="1">
            <a:off x="3951619" y="2723358"/>
            <a:ext cx="529764" cy="771522"/>
            <a:chOff x="5998369" y="3251596"/>
            <a:chExt cx="190500" cy="277435"/>
          </a:xfrm>
        </p:grpSpPr>
        <p:sp>
          <p:nvSpPr>
            <p:cNvPr id="45" name="Freeform: Shape 44">
              <a:extLst>
                <a:ext uri="{FF2B5EF4-FFF2-40B4-BE49-F238E27FC236}">
                  <a16:creationId xmlns:a16="http://schemas.microsoft.com/office/drawing/2014/main" id="{486DD9C5-5A24-44E9-B58F-EB4AF7F618E7}"/>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03EA25D-9286-4EC2-9FD8-D2C6DA6EC51A}"/>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3B5447D-3941-4F4E-BBC6-3B2609D14020}"/>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A83240BD-B421-4BBE-B0B2-5D39A89A9871}"/>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pic>
        <p:nvPicPr>
          <p:cNvPr id="56" name="Content Placeholder 7" descr="Magnifying glass">
            <a:extLst>
              <a:ext uri="{FF2B5EF4-FFF2-40B4-BE49-F238E27FC236}">
                <a16:creationId xmlns:a16="http://schemas.microsoft.com/office/drawing/2014/main" id="{4DAEBF68-C2ED-4687-BCC8-DDF8A94142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320" y="4690859"/>
            <a:ext cx="914400" cy="914400"/>
          </a:xfrm>
          <a:prstGeom prst="rect">
            <a:avLst/>
          </a:prstGeom>
        </p:spPr>
      </p:pic>
      <p:pic>
        <p:nvPicPr>
          <p:cNvPr id="57" name="Graphic 56" descr="Home">
            <a:extLst>
              <a:ext uri="{FF2B5EF4-FFF2-40B4-BE49-F238E27FC236}">
                <a16:creationId xmlns:a16="http://schemas.microsoft.com/office/drawing/2014/main" id="{9D9D25BB-15F6-4819-8C77-668012C44A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7038" y="4690859"/>
            <a:ext cx="914400" cy="914400"/>
          </a:xfrm>
          <a:prstGeom prst="rect">
            <a:avLst/>
          </a:prstGeom>
        </p:spPr>
      </p:pic>
      <p:sp>
        <p:nvSpPr>
          <p:cNvPr id="58" name="Scroll: Vertical 57">
            <a:extLst>
              <a:ext uri="{FF2B5EF4-FFF2-40B4-BE49-F238E27FC236}">
                <a16:creationId xmlns:a16="http://schemas.microsoft.com/office/drawing/2014/main" id="{A74CE658-88BD-4B69-905F-E896C8DE019F}"/>
              </a:ext>
            </a:extLst>
          </p:cNvPr>
          <p:cNvSpPr/>
          <p:nvPr/>
        </p:nvSpPr>
        <p:spPr>
          <a:xfrm>
            <a:off x="6571866" y="1815841"/>
            <a:ext cx="5424407" cy="4486274"/>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a16="http://schemas.microsoft.com/office/drawing/2014/main" id="{7A577C22-490E-496A-A120-EC454D736090}"/>
              </a:ext>
            </a:extLst>
          </p:cNvPr>
          <p:cNvGrpSpPr>
            <a:grpSpLocks noChangeAspect="1"/>
          </p:cNvGrpSpPr>
          <p:nvPr/>
        </p:nvGrpSpPr>
        <p:grpSpPr>
          <a:xfrm>
            <a:off x="8908792" y="3804331"/>
            <a:ext cx="549513" cy="648517"/>
            <a:chOff x="6547529" y="4780241"/>
            <a:chExt cx="734129" cy="866394"/>
          </a:xfrm>
        </p:grpSpPr>
        <p:sp>
          <p:nvSpPr>
            <p:cNvPr id="62" name="Freeform: Shape 61">
              <a:extLst>
                <a:ext uri="{FF2B5EF4-FFF2-40B4-BE49-F238E27FC236}">
                  <a16:creationId xmlns:a16="http://schemas.microsoft.com/office/drawing/2014/main" id="{4224FDE5-76C2-4ABD-9962-928E101BDC60}"/>
                </a:ext>
              </a:extLst>
            </p:cNvPr>
            <p:cNvSpPr/>
            <p:nvPr/>
          </p:nvSpPr>
          <p:spPr>
            <a:xfrm>
              <a:off x="6547529" y="4893779"/>
              <a:ext cx="571500" cy="142875"/>
            </a:xfrm>
            <a:custGeom>
              <a:avLst/>
              <a:gdLst>
                <a:gd name="connsiteX0" fmla="*/ 374094 w 571500"/>
                <a:gd name="connsiteY0" fmla="*/ 129254 h 142875"/>
                <a:gd name="connsiteX1" fmla="*/ 408070 w 571500"/>
                <a:gd name="connsiteY1" fmla="*/ 110214 h 142875"/>
                <a:gd name="connsiteX2" fmla="*/ 464715 w 571500"/>
                <a:gd name="connsiteY2" fmla="*/ 119110 h 142875"/>
                <a:gd name="connsiteX3" fmla="*/ 514055 w 571500"/>
                <a:gd name="connsiteY3" fmla="*/ 127425 h 142875"/>
                <a:gd name="connsiteX4" fmla="*/ 542515 w 571500"/>
                <a:gd name="connsiteY4" fmla="*/ 112728 h 142875"/>
                <a:gd name="connsiteX5" fmla="*/ 572357 w 571500"/>
                <a:gd name="connsiteY5" fmla="*/ 96126 h 142875"/>
                <a:gd name="connsiteX6" fmla="*/ 562737 w 571500"/>
                <a:gd name="connsiteY6" fmla="*/ 77191 h 142875"/>
                <a:gd name="connsiteX7" fmla="*/ 514121 w 571500"/>
                <a:gd name="connsiteY7" fmla="*/ 7144 h 142875"/>
                <a:gd name="connsiteX8" fmla="*/ 432340 w 571500"/>
                <a:gd name="connsiteY8" fmla="*/ 7763 h 142875"/>
                <a:gd name="connsiteX9" fmla="*/ 450161 w 571500"/>
                <a:gd name="connsiteY9" fmla="*/ 57960 h 142875"/>
                <a:gd name="connsiteX10" fmla="*/ 446342 w 571500"/>
                <a:gd name="connsiteY10" fmla="*/ 70066 h 142875"/>
                <a:gd name="connsiteX11" fmla="*/ 442198 w 571500"/>
                <a:gd name="connsiteY11" fmla="*/ 71085 h 142875"/>
                <a:gd name="connsiteX12" fmla="*/ 434226 w 571500"/>
                <a:gd name="connsiteY12" fmla="*/ 66246 h 142875"/>
                <a:gd name="connsiteX13" fmla="*/ 414576 w 571500"/>
                <a:gd name="connsiteY13" fmla="*/ 10449 h 142875"/>
                <a:gd name="connsiteX14" fmla="*/ 414061 w 571500"/>
                <a:gd name="connsiteY14" fmla="*/ 7915 h 142875"/>
                <a:gd name="connsiteX15" fmla="*/ 392020 w 571500"/>
                <a:gd name="connsiteY15" fmla="*/ 8106 h 142875"/>
                <a:gd name="connsiteX16" fmla="*/ 164487 w 571500"/>
                <a:gd name="connsiteY16" fmla="*/ 9506 h 142875"/>
                <a:gd name="connsiteX17" fmla="*/ 164402 w 571500"/>
                <a:gd name="connsiteY17" fmla="*/ 9506 h 142875"/>
                <a:gd name="connsiteX18" fmla="*/ 159077 w 571500"/>
                <a:gd name="connsiteY18" fmla="*/ 9125 h 142875"/>
                <a:gd name="connsiteX19" fmla="*/ 81696 w 571500"/>
                <a:gd name="connsiteY19" fmla="*/ 72752 h 142875"/>
                <a:gd name="connsiteX20" fmla="*/ 7144 w 571500"/>
                <a:gd name="connsiteY20" fmla="*/ 140922 h 142875"/>
                <a:gd name="connsiteX21" fmla="*/ 52988 w 571500"/>
                <a:gd name="connsiteY21" fmla="*/ 121206 h 142875"/>
                <a:gd name="connsiteX22" fmla="*/ 123463 w 571500"/>
                <a:gd name="connsiteY22" fmla="*/ 94536 h 142875"/>
                <a:gd name="connsiteX23" fmla="*/ 207816 w 571500"/>
                <a:gd name="connsiteY23" fmla="*/ 22441 h 142875"/>
                <a:gd name="connsiteX24" fmla="*/ 219523 w 571500"/>
                <a:gd name="connsiteY24" fmla="*/ 27375 h 142875"/>
                <a:gd name="connsiteX25" fmla="*/ 214579 w 571500"/>
                <a:gd name="connsiteY25" fmla="*/ 39072 h 142875"/>
                <a:gd name="connsiteX26" fmla="*/ 142342 w 571500"/>
                <a:gd name="connsiteY26" fmla="*/ 98612 h 142875"/>
                <a:gd name="connsiteX27" fmla="*/ 167021 w 571500"/>
                <a:gd name="connsiteY27" fmla="*/ 117034 h 142875"/>
                <a:gd name="connsiteX28" fmla="*/ 196186 w 571500"/>
                <a:gd name="connsiteY28" fmla="*/ 135122 h 142875"/>
                <a:gd name="connsiteX29" fmla="*/ 236744 w 571500"/>
                <a:gd name="connsiteY29" fmla="*/ 122272 h 142875"/>
                <a:gd name="connsiteX30" fmla="*/ 283007 w 571500"/>
                <a:gd name="connsiteY30" fmla="*/ 107385 h 142875"/>
                <a:gd name="connsiteX31" fmla="*/ 286017 w 571500"/>
                <a:gd name="connsiteY31" fmla="*/ 107471 h 142875"/>
                <a:gd name="connsiteX32" fmla="*/ 322926 w 571500"/>
                <a:gd name="connsiteY32" fmla="*/ 127873 h 142875"/>
                <a:gd name="connsiteX33" fmla="*/ 339014 w 571500"/>
                <a:gd name="connsiteY33" fmla="*/ 140494 h 142875"/>
                <a:gd name="connsiteX34" fmla="*/ 327422 w 571500"/>
                <a:gd name="connsiteY34" fmla="*/ 43977 h 142875"/>
                <a:gd name="connsiteX35" fmla="*/ 333089 w 571500"/>
                <a:gd name="connsiteY35" fmla="*/ 32623 h 142875"/>
                <a:gd name="connsiteX36" fmla="*/ 344443 w 571500"/>
                <a:gd name="connsiteY36" fmla="*/ 38291 h 142875"/>
                <a:gd name="connsiteX37" fmla="*/ 356930 w 571500"/>
                <a:gd name="connsiteY37" fmla="*/ 141808 h 142875"/>
                <a:gd name="connsiteX38" fmla="*/ 374094 w 571500"/>
                <a:gd name="connsiteY38" fmla="*/ 12925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1500" h="142875">
                  <a:moveTo>
                    <a:pt x="374094" y="129254"/>
                  </a:moveTo>
                  <a:cubicBezTo>
                    <a:pt x="383534" y="120968"/>
                    <a:pt x="394221" y="111566"/>
                    <a:pt x="408070" y="110214"/>
                  </a:cubicBezTo>
                  <a:cubicBezTo>
                    <a:pt x="427539" y="108328"/>
                    <a:pt x="446551" y="113795"/>
                    <a:pt x="464715" y="119110"/>
                  </a:cubicBezTo>
                  <a:cubicBezTo>
                    <a:pt x="481879" y="124120"/>
                    <a:pt x="497919" y="128864"/>
                    <a:pt x="514055" y="127425"/>
                  </a:cubicBezTo>
                  <a:cubicBezTo>
                    <a:pt x="523675" y="126578"/>
                    <a:pt x="532829" y="119853"/>
                    <a:pt x="542515" y="112728"/>
                  </a:cubicBezTo>
                  <a:cubicBezTo>
                    <a:pt x="551764" y="105928"/>
                    <a:pt x="561270" y="98993"/>
                    <a:pt x="572357" y="96126"/>
                  </a:cubicBezTo>
                  <a:cubicBezTo>
                    <a:pt x="569290" y="90383"/>
                    <a:pt x="566080" y="83934"/>
                    <a:pt x="562737" y="77191"/>
                  </a:cubicBezTo>
                  <a:cubicBezTo>
                    <a:pt x="550202" y="51883"/>
                    <a:pt x="533362" y="18012"/>
                    <a:pt x="514121" y="7144"/>
                  </a:cubicBezTo>
                  <a:cubicBezTo>
                    <a:pt x="486108" y="7325"/>
                    <a:pt x="458943" y="7544"/>
                    <a:pt x="432340" y="7763"/>
                  </a:cubicBezTo>
                  <a:cubicBezTo>
                    <a:pt x="434254" y="17631"/>
                    <a:pt x="437579" y="33766"/>
                    <a:pt x="450161" y="57960"/>
                  </a:cubicBezTo>
                  <a:cubicBezTo>
                    <a:pt x="452447" y="62360"/>
                    <a:pt x="450742" y="67780"/>
                    <a:pt x="446342" y="70066"/>
                  </a:cubicBezTo>
                  <a:cubicBezTo>
                    <a:pt x="445018" y="70752"/>
                    <a:pt x="443598" y="71085"/>
                    <a:pt x="442198" y="71085"/>
                  </a:cubicBezTo>
                  <a:cubicBezTo>
                    <a:pt x="438960" y="71085"/>
                    <a:pt x="435835" y="69323"/>
                    <a:pt x="434226" y="66246"/>
                  </a:cubicBezTo>
                  <a:cubicBezTo>
                    <a:pt x="420148" y="39176"/>
                    <a:pt x="416652" y="21193"/>
                    <a:pt x="414576" y="10449"/>
                  </a:cubicBezTo>
                  <a:cubicBezTo>
                    <a:pt x="414395" y="9563"/>
                    <a:pt x="414223" y="8725"/>
                    <a:pt x="414061" y="7915"/>
                  </a:cubicBezTo>
                  <a:cubicBezTo>
                    <a:pt x="406689" y="7972"/>
                    <a:pt x="399326" y="8039"/>
                    <a:pt x="392020" y="8106"/>
                  </a:cubicBezTo>
                  <a:cubicBezTo>
                    <a:pt x="320850" y="8734"/>
                    <a:pt x="247259" y="9392"/>
                    <a:pt x="164487" y="9506"/>
                  </a:cubicBezTo>
                  <a:cubicBezTo>
                    <a:pt x="164478" y="9506"/>
                    <a:pt x="164411" y="9506"/>
                    <a:pt x="164402" y="9506"/>
                  </a:cubicBezTo>
                  <a:cubicBezTo>
                    <a:pt x="162601" y="9506"/>
                    <a:pt x="160849" y="9277"/>
                    <a:pt x="159077" y="9125"/>
                  </a:cubicBezTo>
                  <a:cubicBezTo>
                    <a:pt x="143418" y="35042"/>
                    <a:pt x="112214" y="54169"/>
                    <a:pt x="81696" y="72752"/>
                  </a:cubicBezTo>
                  <a:cubicBezTo>
                    <a:pt x="46930" y="93926"/>
                    <a:pt x="14049" y="113948"/>
                    <a:pt x="7144" y="140922"/>
                  </a:cubicBezTo>
                  <a:cubicBezTo>
                    <a:pt x="17202" y="138922"/>
                    <a:pt x="36100" y="129578"/>
                    <a:pt x="52988" y="121206"/>
                  </a:cubicBezTo>
                  <a:cubicBezTo>
                    <a:pt x="79038" y="108309"/>
                    <a:pt x="106023" y="95298"/>
                    <a:pt x="123463" y="94536"/>
                  </a:cubicBezTo>
                  <a:cubicBezTo>
                    <a:pt x="139189" y="69704"/>
                    <a:pt x="169326" y="38090"/>
                    <a:pt x="207816" y="22441"/>
                  </a:cubicBezTo>
                  <a:cubicBezTo>
                    <a:pt x="212417" y="20564"/>
                    <a:pt x="217646" y="22784"/>
                    <a:pt x="219523" y="27375"/>
                  </a:cubicBezTo>
                  <a:cubicBezTo>
                    <a:pt x="221390" y="31966"/>
                    <a:pt x="219170" y="37205"/>
                    <a:pt x="214579" y="39072"/>
                  </a:cubicBezTo>
                  <a:cubicBezTo>
                    <a:pt x="176984" y="54369"/>
                    <a:pt x="152410" y="84363"/>
                    <a:pt x="142342" y="98612"/>
                  </a:cubicBezTo>
                  <a:cubicBezTo>
                    <a:pt x="151400" y="102975"/>
                    <a:pt x="159306" y="110052"/>
                    <a:pt x="167021" y="117034"/>
                  </a:cubicBezTo>
                  <a:cubicBezTo>
                    <a:pt x="176917" y="125978"/>
                    <a:pt x="186271" y="134436"/>
                    <a:pt x="196186" y="135122"/>
                  </a:cubicBezTo>
                  <a:cubicBezTo>
                    <a:pt x="209550" y="136036"/>
                    <a:pt x="222695" y="129369"/>
                    <a:pt x="236744" y="122272"/>
                  </a:cubicBezTo>
                  <a:cubicBezTo>
                    <a:pt x="251250" y="114957"/>
                    <a:pt x="266243" y="107385"/>
                    <a:pt x="283007" y="107385"/>
                  </a:cubicBezTo>
                  <a:cubicBezTo>
                    <a:pt x="284007" y="107385"/>
                    <a:pt x="285007" y="107413"/>
                    <a:pt x="286017" y="107471"/>
                  </a:cubicBezTo>
                  <a:cubicBezTo>
                    <a:pt x="301200" y="108309"/>
                    <a:pt x="312753" y="118701"/>
                    <a:pt x="322926" y="127873"/>
                  </a:cubicBezTo>
                  <a:cubicBezTo>
                    <a:pt x="328393" y="132798"/>
                    <a:pt x="333661" y="137522"/>
                    <a:pt x="339014" y="140494"/>
                  </a:cubicBezTo>
                  <a:cubicBezTo>
                    <a:pt x="343700" y="111824"/>
                    <a:pt x="340138" y="82020"/>
                    <a:pt x="327422" y="43977"/>
                  </a:cubicBezTo>
                  <a:cubicBezTo>
                    <a:pt x="325850" y="39281"/>
                    <a:pt x="328393" y="34195"/>
                    <a:pt x="333089" y="32623"/>
                  </a:cubicBezTo>
                  <a:cubicBezTo>
                    <a:pt x="337795" y="31052"/>
                    <a:pt x="342871" y="33585"/>
                    <a:pt x="344443" y="38291"/>
                  </a:cubicBezTo>
                  <a:cubicBezTo>
                    <a:pt x="357730" y="78010"/>
                    <a:pt x="361664" y="110976"/>
                    <a:pt x="356930" y="141808"/>
                  </a:cubicBezTo>
                  <a:cubicBezTo>
                    <a:pt x="362607" y="139294"/>
                    <a:pt x="368237" y="134398"/>
                    <a:pt x="374094" y="129254"/>
                  </a:cubicBez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D75E388-14C3-4FE9-BF7A-CFE9FE390155}"/>
                </a:ext>
              </a:extLst>
            </p:cNvPr>
            <p:cNvSpPr/>
            <p:nvPr/>
          </p:nvSpPr>
          <p:spPr>
            <a:xfrm>
              <a:off x="6660482" y="4780241"/>
              <a:ext cx="552450" cy="104775"/>
            </a:xfrm>
            <a:custGeom>
              <a:avLst/>
              <a:gdLst>
                <a:gd name="connsiteX0" fmla="*/ 544262 w 552450"/>
                <a:gd name="connsiteY0" fmla="*/ 17402 h 104775"/>
                <a:gd name="connsiteX1" fmla="*/ 521441 w 552450"/>
                <a:gd name="connsiteY1" fmla="*/ 7144 h 104775"/>
                <a:gd name="connsiteX2" fmla="*/ 46648 w 552450"/>
                <a:gd name="connsiteY2" fmla="*/ 7144 h 104775"/>
                <a:gd name="connsiteX3" fmla="*/ 18521 w 552450"/>
                <a:gd name="connsiteY3" fmla="*/ 18907 h 104775"/>
                <a:gd name="connsiteX4" fmla="*/ 7148 w 552450"/>
                <a:gd name="connsiteY4" fmla="*/ 47196 h 104775"/>
                <a:gd name="connsiteX5" fmla="*/ 13549 w 552450"/>
                <a:gd name="connsiteY5" fmla="*/ 80162 h 104775"/>
                <a:gd name="connsiteX6" fmla="*/ 51458 w 552450"/>
                <a:gd name="connsiteY6" fmla="*/ 105089 h 104775"/>
                <a:gd name="connsiteX7" fmla="*/ 51458 w 552450"/>
                <a:gd name="connsiteY7" fmla="*/ 105223 h 104775"/>
                <a:gd name="connsiteX8" fmla="*/ 51506 w 552450"/>
                <a:gd name="connsiteY8" fmla="*/ 105232 h 104775"/>
                <a:gd name="connsiteX9" fmla="*/ 51506 w 552450"/>
                <a:gd name="connsiteY9" fmla="*/ 105080 h 104775"/>
                <a:gd name="connsiteX10" fmla="*/ 278915 w 552450"/>
                <a:gd name="connsiteY10" fmla="*/ 103680 h 104775"/>
                <a:gd name="connsiteX11" fmla="*/ 508553 w 552450"/>
                <a:gd name="connsiteY11" fmla="*/ 102270 h 104775"/>
                <a:gd name="connsiteX12" fmla="*/ 544224 w 552450"/>
                <a:gd name="connsiteY12" fmla="*/ 76600 h 104775"/>
                <a:gd name="connsiteX13" fmla="*/ 551749 w 552450"/>
                <a:gd name="connsiteY13" fmla="*/ 41272 h 104775"/>
                <a:gd name="connsiteX14" fmla="*/ 544262 w 552450"/>
                <a:gd name="connsiteY14" fmla="*/ 1740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104775">
                  <a:moveTo>
                    <a:pt x="544262" y="17402"/>
                  </a:moveTo>
                  <a:cubicBezTo>
                    <a:pt x="538224" y="10601"/>
                    <a:pt x="530547" y="7144"/>
                    <a:pt x="521441" y="7144"/>
                  </a:cubicBezTo>
                  <a:lnTo>
                    <a:pt x="46648" y="7144"/>
                  </a:lnTo>
                  <a:cubicBezTo>
                    <a:pt x="35532" y="7144"/>
                    <a:pt x="26331" y="10992"/>
                    <a:pt x="18521" y="18907"/>
                  </a:cubicBezTo>
                  <a:cubicBezTo>
                    <a:pt x="10720" y="26822"/>
                    <a:pt x="7005" y="36081"/>
                    <a:pt x="7148" y="47196"/>
                  </a:cubicBezTo>
                  <a:cubicBezTo>
                    <a:pt x="7329" y="59998"/>
                    <a:pt x="9358" y="70475"/>
                    <a:pt x="13549" y="80162"/>
                  </a:cubicBezTo>
                  <a:cubicBezTo>
                    <a:pt x="20292" y="95774"/>
                    <a:pt x="34456" y="105089"/>
                    <a:pt x="51458" y="105089"/>
                  </a:cubicBezTo>
                  <a:lnTo>
                    <a:pt x="51458" y="105223"/>
                  </a:lnTo>
                  <a:cubicBezTo>
                    <a:pt x="51477" y="105223"/>
                    <a:pt x="51487" y="105232"/>
                    <a:pt x="51506" y="105232"/>
                  </a:cubicBezTo>
                  <a:lnTo>
                    <a:pt x="51506" y="105080"/>
                  </a:lnTo>
                  <a:cubicBezTo>
                    <a:pt x="134221" y="104965"/>
                    <a:pt x="207773" y="104308"/>
                    <a:pt x="278915" y="103680"/>
                  </a:cubicBezTo>
                  <a:cubicBezTo>
                    <a:pt x="350505" y="103041"/>
                    <a:pt x="424533" y="102384"/>
                    <a:pt x="508553" y="102270"/>
                  </a:cubicBezTo>
                  <a:cubicBezTo>
                    <a:pt x="524984" y="102241"/>
                    <a:pt x="538976" y="92164"/>
                    <a:pt x="544224" y="76600"/>
                  </a:cubicBezTo>
                  <a:cubicBezTo>
                    <a:pt x="547625" y="66523"/>
                    <a:pt x="550158" y="54635"/>
                    <a:pt x="551749" y="41272"/>
                  </a:cubicBezTo>
                  <a:cubicBezTo>
                    <a:pt x="552835" y="32242"/>
                    <a:pt x="550320" y="24222"/>
                    <a:pt x="544262" y="17402"/>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BB1A6FD-7435-4759-BAF9-2370507634FB}"/>
                </a:ext>
              </a:extLst>
            </p:cNvPr>
            <p:cNvSpPr/>
            <p:nvPr/>
          </p:nvSpPr>
          <p:spPr>
            <a:xfrm>
              <a:off x="6889838" y="5038016"/>
              <a:ext cx="9525" cy="9525"/>
            </a:xfrm>
            <a:custGeom>
              <a:avLst/>
              <a:gdLst>
                <a:gd name="connsiteX0" fmla="*/ 7191 w 9525"/>
                <a:gd name="connsiteY0" fmla="*/ 7144 h 9525"/>
                <a:gd name="connsiteX1" fmla="*/ 7144 w 9525"/>
                <a:gd name="connsiteY1" fmla="*/ 7153 h 9525"/>
                <a:gd name="connsiteX2" fmla="*/ 7191 w 9525"/>
                <a:gd name="connsiteY2" fmla="*/ 8363 h 9525"/>
              </a:gdLst>
              <a:ahLst/>
              <a:cxnLst>
                <a:cxn ang="0">
                  <a:pos x="connsiteX0" y="connsiteY0"/>
                </a:cxn>
                <a:cxn ang="0">
                  <a:pos x="connsiteX1" y="connsiteY1"/>
                </a:cxn>
                <a:cxn ang="0">
                  <a:pos x="connsiteX2" y="connsiteY2"/>
                </a:cxn>
              </a:cxnLst>
              <a:rect l="l" t="t" r="r" b="b"/>
              <a:pathLst>
                <a:path w="9525" h="9525">
                  <a:moveTo>
                    <a:pt x="7191" y="7144"/>
                  </a:moveTo>
                  <a:lnTo>
                    <a:pt x="7144" y="7153"/>
                  </a:lnTo>
                  <a:lnTo>
                    <a:pt x="7191" y="8363"/>
                  </a:ln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3F12DA8-375F-42A5-8F9D-3E461785B423}"/>
                </a:ext>
              </a:extLst>
            </p:cNvPr>
            <p:cNvSpPr/>
            <p:nvPr/>
          </p:nvSpPr>
          <p:spPr>
            <a:xfrm>
              <a:off x="6593891" y="4998935"/>
              <a:ext cx="685800" cy="647700"/>
            </a:xfrm>
            <a:custGeom>
              <a:avLst/>
              <a:gdLst>
                <a:gd name="connsiteX0" fmla="*/ 625750 w 685800"/>
                <a:gd name="connsiteY0" fmla="*/ 38062 h 647700"/>
                <a:gd name="connsiteX1" fmla="*/ 625750 w 685800"/>
                <a:gd name="connsiteY1" fmla="*/ 38062 h 647700"/>
                <a:gd name="connsiteX2" fmla="*/ 616368 w 685800"/>
                <a:gd name="connsiteY2" fmla="*/ 37509 h 647700"/>
                <a:gd name="connsiteX3" fmla="*/ 574934 w 685800"/>
                <a:gd name="connsiteY3" fmla="*/ 21431 h 647700"/>
                <a:gd name="connsiteX4" fmla="*/ 536967 w 685800"/>
                <a:gd name="connsiteY4" fmla="*/ 7525 h 647700"/>
                <a:gd name="connsiteX5" fmla="*/ 536958 w 685800"/>
                <a:gd name="connsiteY5" fmla="*/ 7525 h 647700"/>
                <a:gd name="connsiteX6" fmla="*/ 506792 w 685800"/>
                <a:gd name="connsiteY6" fmla="*/ 22031 h 647700"/>
                <a:gd name="connsiteX7" fmla="*/ 469283 w 685800"/>
                <a:gd name="connsiteY7" fmla="*/ 40157 h 647700"/>
                <a:gd name="connsiteX8" fmla="*/ 413333 w 685800"/>
                <a:gd name="connsiteY8" fmla="*/ 31185 h 647700"/>
                <a:gd name="connsiteX9" fmla="*/ 363470 w 685800"/>
                <a:gd name="connsiteY9" fmla="*/ 22917 h 647700"/>
                <a:gd name="connsiteX10" fmla="*/ 339600 w 685800"/>
                <a:gd name="connsiteY10" fmla="*/ 37586 h 647700"/>
                <a:gd name="connsiteX11" fmla="*/ 303148 w 685800"/>
                <a:gd name="connsiteY11" fmla="*/ 56426 h 647700"/>
                <a:gd name="connsiteX12" fmla="*/ 302424 w 685800"/>
                <a:gd name="connsiteY12" fmla="*/ 56417 h 647700"/>
                <a:gd name="connsiteX13" fmla="*/ 264581 w 685800"/>
                <a:gd name="connsiteY13" fmla="*/ 36090 h 647700"/>
                <a:gd name="connsiteX14" fmla="*/ 238683 w 685800"/>
                <a:gd name="connsiteY14" fmla="*/ 20260 h 647700"/>
                <a:gd name="connsiteX15" fmla="*/ 198477 w 685800"/>
                <a:gd name="connsiteY15" fmla="*/ 33157 h 647700"/>
                <a:gd name="connsiteX16" fmla="*/ 148595 w 685800"/>
                <a:gd name="connsiteY16" fmla="*/ 47882 h 647700"/>
                <a:gd name="connsiteX17" fmla="*/ 108628 w 685800"/>
                <a:gd name="connsiteY17" fmla="*/ 25203 h 647700"/>
                <a:gd name="connsiteX18" fmla="*/ 79177 w 685800"/>
                <a:gd name="connsiteY18" fmla="*/ 7153 h 647700"/>
                <a:gd name="connsiteX19" fmla="*/ 78463 w 685800"/>
                <a:gd name="connsiteY19" fmla="*/ 7144 h 647700"/>
                <a:gd name="connsiteX20" fmla="*/ 28075 w 685800"/>
                <a:gd name="connsiteY20" fmla="*/ 25537 h 647700"/>
                <a:gd name="connsiteX21" fmla="*/ 8197 w 685800"/>
                <a:gd name="connsiteY21" fmla="*/ 147399 h 647700"/>
                <a:gd name="connsiteX22" fmla="*/ 97960 w 685800"/>
                <a:gd name="connsiteY22" fmla="*/ 509597 h 647700"/>
                <a:gd name="connsiteX23" fmla="*/ 275640 w 685800"/>
                <a:gd name="connsiteY23" fmla="*/ 643214 h 647700"/>
                <a:gd name="connsiteX24" fmla="*/ 412219 w 685800"/>
                <a:gd name="connsiteY24" fmla="*/ 643214 h 647700"/>
                <a:gd name="connsiteX25" fmla="*/ 589898 w 685800"/>
                <a:gd name="connsiteY25" fmla="*/ 509597 h 647700"/>
                <a:gd name="connsiteX26" fmla="*/ 685167 w 685800"/>
                <a:gd name="connsiteY26" fmla="*/ 137903 h 647700"/>
                <a:gd name="connsiteX27" fmla="*/ 654487 w 685800"/>
                <a:gd name="connsiteY27" fmla="*/ 33290 h 647700"/>
                <a:gd name="connsiteX28" fmla="*/ 625750 w 685800"/>
                <a:gd name="connsiteY28" fmla="*/ 38062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647700">
                  <a:moveTo>
                    <a:pt x="625750" y="38062"/>
                  </a:moveTo>
                  <a:cubicBezTo>
                    <a:pt x="625740" y="38062"/>
                    <a:pt x="625740" y="38062"/>
                    <a:pt x="625750" y="38062"/>
                  </a:cubicBezTo>
                  <a:cubicBezTo>
                    <a:pt x="622588" y="38062"/>
                    <a:pt x="619425" y="37871"/>
                    <a:pt x="616368" y="37509"/>
                  </a:cubicBezTo>
                  <a:cubicBezTo>
                    <a:pt x="600509" y="35633"/>
                    <a:pt x="587507" y="28413"/>
                    <a:pt x="574934" y="21431"/>
                  </a:cubicBezTo>
                  <a:cubicBezTo>
                    <a:pt x="562352" y="14440"/>
                    <a:pt x="550464" y="7839"/>
                    <a:pt x="536967" y="7525"/>
                  </a:cubicBezTo>
                  <a:cubicBezTo>
                    <a:pt x="536958" y="7525"/>
                    <a:pt x="536958" y="7525"/>
                    <a:pt x="536958" y="7525"/>
                  </a:cubicBezTo>
                  <a:cubicBezTo>
                    <a:pt x="526509" y="7525"/>
                    <a:pt x="516936" y="14573"/>
                    <a:pt x="506792" y="22031"/>
                  </a:cubicBezTo>
                  <a:cubicBezTo>
                    <a:pt x="495534" y="30299"/>
                    <a:pt x="483904" y="38862"/>
                    <a:pt x="469283" y="40157"/>
                  </a:cubicBezTo>
                  <a:cubicBezTo>
                    <a:pt x="450014" y="41834"/>
                    <a:pt x="431278" y="36424"/>
                    <a:pt x="413333" y="31185"/>
                  </a:cubicBezTo>
                  <a:cubicBezTo>
                    <a:pt x="395978" y="26118"/>
                    <a:pt x="379767" y="21355"/>
                    <a:pt x="363470" y="22917"/>
                  </a:cubicBezTo>
                  <a:cubicBezTo>
                    <a:pt x="355373" y="23708"/>
                    <a:pt x="347715" y="30451"/>
                    <a:pt x="339600" y="37586"/>
                  </a:cubicBezTo>
                  <a:cubicBezTo>
                    <a:pt x="329542" y="46415"/>
                    <a:pt x="318150" y="56426"/>
                    <a:pt x="303148" y="56426"/>
                  </a:cubicBezTo>
                  <a:cubicBezTo>
                    <a:pt x="303081" y="56426"/>
                    <a:pt x="302491" y="56417"/>
                    <a:pt x="302424" y="56417"/>
                  </a:cubicBezTo>
                  <a:cubicBezTo>
                    <a:pt x="286793" y="56074"/>
                    <a:pt x="274992" y="45463"/>
                    <a:pt x="264581" y="36090"/>
                  </a:cubicBezTo>
                  <a:cubicBezTo>
                    <a:pt x="255828" y="28204"/>
                    <a:pt x="247550" y="20755"/>
                    <a:pt x="238683" y="20260"/>
                  </a:cubicBezTo>
                  <a:cubicBezTo>
                    <a:pt x="225367" y="19498"/>
                    <a:pt x="212394" y="26137"/>
                    <a:pt x="198477" y="33157"/>
                  </a:cubicBezTo>
                  <a:cubicBezTo>
                    <a:pt x="182923" y="40996"/>
                    <a:pt x="166683" y="49149"/>
                    <a:pt x="148595" y="47882"/>
                  </a:cubicBezTo>
                  <a:cubicBezTo>
                    <a:pt x="132498" y="46768"/>
                    <a:pt x="120363" y="35804"/>
                    <a:pt x="108628" y="25203"/>
                  </a:cubicBezTo>
                  <a:cubicBezTo>
                    <a:pt x="98617" y="16154"/>
                    <a:pt x="89169" y="7601"/>
                    <a:pt x="79177" y="7153"/>
                  </a:cubicBezTo>
                  <a:lnTo>
                    <a:pt x="78463" y="7144"/>
                  </a:lnTo>
                  <a:cubicBezTo>
                    <a:pt x="67680" y="7144"/>
                    <a:pt x="47363" y="16192"/>
                    <a:pt x="28075" y="25537"/>
                  </a:cubicBezTo>
                  <a:cubicBezTo>
                    <a:pt x="11673" y="56798"/>
                    <a:pt x="4215" y="96660"/>
                    <a:pt x="8197" y="147399"/>
                  </a:cubicBezTo>
                  <a:cubicBezTo>
                    <a:pt x="15959" y="246297"/>
                    <a:pt x="71043" y="416404"/>
                    <a:pt x="97960" y="509597"/>
                  </a:cubicBezTo>
                  <a:cubicBezTo>
                    <a:pt x="121163" y="589950"/>
                    <a:pt x="192467" y="634479"/>
                    <a:pt x="275640" y="643214"/>
                  </a:cubicBezTo>
                  <a:cubicBezTo>
                    <a:pt x="321169" y="648005"/>
                    <a:pt x="366699" y="646071"/>
                    <a:pt x="412219" y="643214"/>
                  </a:cubicBezTo>
                  <a:cubicBezTo>
                    <a:pt x="495677" y="638013"/>
                    <a:pt x="566685" y="589950"/>
                    <a:pt x="589898" y="509597"/>
                  </a:cubicBezTo>
                  <a:cubicBezTo>
                    <a:pt x="609548" y="441531"/>
                    <a:pt x="684148" y="208902"/>
                    <a:pt x="685167" y="137903"/>
                  </a:cubicBezTo>
                  <a:cubicBezTo>
                    <a:pt x="685767" y="96260"/>
                    <a:pt x="674470" y="61741"/>
                    <a:pt x="654487" y="33290"/>
                  </a:cubicBezTo>
                  <a:cubicBezTo>
                    <a:pt x="645295" y="36281"/>
                    <a:pt x="635513" y="38062"/>
                    <a:pt x="625750" y="38062"/>
                  </a:cubicBezTo>
                  <a:close/>
                </a:path>
              </a:pathLst>
            </a:custGeom>
            <a:solidFill>
              <a:srgbClr val="7030A0"/>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DC03223-5210-486D-BB19-6C269B82C8C2}"/>
                </a:ext>
              </a:extLst>
            </p:cNvPr>
            <p:cNvSpPr/>
            <p:nvPr/>
          </p:nvSpPr>
          <p:spPr>
            <a:xfrm>
              <a:off x="7081633" y="4893322"/>
              <a:ext cx="200025" cy="123825"/>
            </a:xfrm>
            <a:custGeom>
              <a:avLst/>
              <a:gdLst>
                <a:gd name="connsiteX0" fmla="*/ 57188 w 200025"/>
                <a:gd name="connsiteY0" fmla="*/ 93707 h 123825"/>
                <a:gd name="connsiteX1" fmla="*/ 58093 w 200025"/>
                <a:gd name="connsiteY1" fmla="*/ 96022 h 123825"/>
                <a:gd name="connsiteX2" fmla="*/ 95907 w 200025"/>
                <a:gd name="connsiteY2" fmla="*/ 111338 h 123825"/>
                <a:gd name="connsiteX3" fmla="*/ 130740 w 200025"/>
                <a:gd name="connsiteY3" fmla="*/ 125282 h 123825"/>
                <a:gd name="connsiteX4" fmla="*/ 137998 w 200025"/>
                <a:gd name="connsiteY4" fmla="*/ 125701 h 123825"/>
                <a:gd name="connsiteX5" fmla="*/ 138008 w 200025"/>
                <a:gd name="connsiteY5" fmla="*/ 125701 h 123825"/>
                <a:gd name="connsiteX6" fmla="*/ 197872 w 200025"/>
                <a:gd name="connsiteY6" fmla="*/ 96269 h 123825"/>
                <a:gd name="connsiteX7" fmla="*/ 195539 w 200025"/>
                <a:gd name="connsiteY7" fmla="*/ 95907 h 123825"/>
                <a:gd name="connsiteX8" fmla="*/ 85811 w 200025"/>
                <a:gd name="connsiteY8" fmla="*/ 7144 h 123825"/>
                <a:gd name="connsiteX9" fmla="*/ 7144 w 200025"/>
                <a:gd name="connsiteY9" fmla="*/ 7420 h 123825"/>
                <a:gd name="connsiteX10" fmla="*/ 44710 w 200025"/>
                <a:gd name="connsiteY10" fmla="*/ 69647 h 123825"/>
                <a:gd name="connsiteX11" fmla="*/ 57188 w 200025"/>
                <a:gd name="connsiteY11" fmla="*/ 937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23825">
                  <a:moveTo>
                    <a:pt x="57188" y="93707"/>
                  </a:moveTo>
                  <a:cubicBezTo>
                    <a:pt x="57617" y="94450"/>
                    <a:pt x="57883" y="95231"/>
                    <a:pt x="58093" y="96022"/>
                  </a:cubicBezTo>
                  <a:cubicBezTo>
                    <a:pt x="72209" y="98269"/>
                    <a:pt x="84239" y="104870"/>
                    <a:pt x="95907" y="111338"/>
                  </a:cubicBezTo>
                  <a:cubicBezTo>
                    <a:pt x="107471" y="117758"/>
                    <a:pt x="118386" y="123835"/>
                    <a:pt x="130740" y="125282"/>
                  </a:cubicBezTo>
                  <a:cubicBezTo>
                    <a:pt x="133102" y="125559"/>
                    <a:pt x="135541" y="125701"/>
                    <a:pt x="137998" y="125701"/>
                  </a:cubicBezTo>
                  <a:cubicBezTo>
                    <a:pt x="137998" y="125701"/>
                    <a:pt x="137998" y="125701"/>
                    <a:pt x="138008" y="125701"/>
                  </a:cubicBezTo>
                  <a:cubicBezTo>
                    <a:pt x="169726" y="125701"/>
                    <a:pt x="194777" y="104156"/>
                    <a:pt x="197872" y="96269"/>
                  </a:cubicBezTo>
                  <a:cubicBezTo>
                    <a:pt x="197320" y="96136"/>
                    <a:pt x="196567" y="95993"/>
                    <a:pt x="195539" y="95907"/>
                  </a:cubicBezTo>
                  <a:cubicBezTo>
                    <a:pt x="123263" y="89678"/>
                    <a:pt x="100422" y="48835"/>
                    <a:pt x="85811" y="7144"/>
                  </a:cubicBezTo>
                  <a:cubicBezTo>
                    <a:pt x="58617" y="7182"/>
                    <a:pt x="32518" y="7287"/>
                    <a:pt x="7144" y="7420"/>
                  </a:cubicBezTo>
                  <a:cubicBezTo>
                    <a:pt x="22231" y="24384"/>
                    <a:pt x="34328" y="48673"/>
                    <a:pt x="44710" y="69647"/>
                  </a:cubicBezTo>
                  <a:cubicBezTo>
                    <a:pt x="49178" y="78667"/>
                    <a:pt x="53407" y="87173"/>
                    <a:pt x="57188" y="93707"/>
                  </a:cubicBezTo>
                  <a:close/>
                </a:path>
              </a:pathLst>
            </a:custGeom>
            <a:solidFill>
              <a:srgbClr val="000000"/>
            </a:solidFill>
            <a:ln w="952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D6568861-F602-4CD9-9944-F98217CB37F0}"/>
              </a:ext>
            </a:extLst>
          </p:cNvPr>
          <p:cNvGrpSpPr/>
          <p:nvPr/>
        </p:nvGrpSpPr>
        <p:grpSpPr>
          <a:xfrm>
            <a:off x="9503754" y="1846918"/>
            <a:ext cx="475032" cy="514618"/>
            <a:chOff x="5804821" y="3002468"/>
            <a:chExt cx="571500" cy="619125"/>
          </a:xfrm>
        </p:grpSpPr>
        <p:sp>
          <p:nvSpPr>
            <p:cNvPr id="68" name="Freeform: Shape 67">
              <a:extLst>
                <a:ext uri="{FF2B5EF4-FFF2-40B4-BE49-F238E27FC236}">
                  <a16:creationId xmlns:a16="http://schemas.microsoft.com/office/drawing/2014/main" id="{28E71EEA-07C3-4B75-99A5-746EB3008B01}"/>
                </a:ext>
              </a:extLst>
            </p:cNvPr>
            <p:cNvSpPr/>
            <p:nvPr/>
          </p:nvSpPr>
          <p:spPr>
            <a:xfrm>
              <a:off x="5804821" y="3002468"/>
              <a:ext cx="571500" cy="619125"/>
            </a:xfrm>
            <a:custGeom>
              <a:avLst/>
              <a:gdLst>
                <a:gd name="connsiteX0" fmla="*/ 543306 w 571500"/>
                <a:gd name="connsiteY0" fmla="*/ 14480 h 619125"/>
                <a:gd name="connsiteX1" fmla="*/ 543306 w 571500"/>
                <a:gd name="connsiteY1" fmla="*/ 33530 h 619125"/>
                <a:gd name="connsiteX2" fmla="*/ 543306 w 571500"/>
                <a:gd name="connsiteY2" fmla="*/ 102396 h 619125"/>
                <a:gd name="connsiteX3" fmla="*/ 543306 w 571500"/>
                <a:gd name="connsiteY3" fmla="*/ 179739 h 619125"/>
                <a:gd name="connsiteX4" fmla="*/ 553498 w 571500"/>
                <a:gd name="connsiteY4" fmla="*/ 348712 h 619125"/>
                <a:gd name="connsiteX5" fmla="*/ 572548 w 571500"/>
                <a:gd name="connsiteY5" fmla="*/ 543022 h 619125"/>
                <a:gd name="connsiteX6" fmla="*/ 542258 w 571500"/>
                <a:gd name="connsiteY6" fmla="*/ 581122 h 619125"/>
                <a:gd name="connsiteX7" fmla="*/ 420529 w 571500"/>
                <a:gd name="connsiteY7" fmla="*/ 593219 h 619125"/>
                <a:gd name="connsiteX8" fmla="*/ 314325 w 571500"/>
                <a:gd name="connsiteY8" fmla="*/ 603887 h 619125"/>
                <a:gd name="connsiteX9" fmla="*/ 88392 w 571500"/>
                <a:gd name="connsiteY9" fmla="*/ 611697 h 619125"/>
                <a:gd name="connsiteX10" fmla="*/ 44863 w 571500"/>
                <a:gd name="connsiteY10" fmla="*/ 603887 h 619125"/>
                <a:gd name="connsiteX11" fmla="*/ 24479 w 571500"/>
                <a:gd name="connsiteY11" fmla="*/ 577693 h 619125"/>
                <a:gd name="connsiteX12" fmla="*/ 7144 w 571500"/>
                <a:gd name="connsiteY12" fmla="*/ 286704 h 619125"/>
                <a:gd name="connsiteX13" fmla="*/ 11906 w 571500"/>
                <a:gd name="connsiteY13" fmla="*/ 203646 h 619125"/>
                <a:gd name="connsiteX14" fmla="*/ 8287 w 571500"/>
                <a:gd name="connsiteY14" fmla="*/ 148497 h 619125"/>
                <a:gd name="connsiteX15" fmla="*/ 8287 w 571500"/>
                <a:gd name="connsiteY15" fmla="*/ 140972 h 619125"/>
                <a:gd name="connsiteX16" fmla="*/ 11049 w 571500"/>
                <a:gd name="connsiteY16" fmla="*/ 76964 h 619125"/>
                <a:gd name="connsiteX17" fmla="*/ 36576 w 571500"/>
                <a:gd name="connsiteY17" fmla="*/ 44007 h 619125"/>
                <a:gd name="connsiteX18" fmla="*/ 180880 w 571500"/>
                <a:gd name="connsiteY18" fmla="*/ 23529 h 619125"/>
                <a:gd name="connsiteX19" fmla="*/ 396335 w 571500"/>
                <a:gd name="connsiteY19" fmla="*/ 7717 h 619125"/>
                <a:gd name="connsiteX20" fmla="*/ 515969 w 571500"/>
                <a:gd name="connsiteY20" fmla="*/ 10575 h 619125"/>
                <a:gd name="connsiteX21" fmla="*/ 543306 w 571500"/>
                <a:gd name="connsiteY21" fmla="*/ 14480 h 619125"/>
                <a:gd name="connsiteX22" fmla="*/ 32290 w 571500"/>
                <a:gd name="connsiteY22" fmla="*/ 152688 h 619125"/>
                <a:gd name="connsiteX23" fmla="*/ 22098 w 571500"/>
                <a:gd name="connsiteY23" fmla="*/ 282513 h 619125"/>
                <a:gd name="connsiteX24" fmla="*/ 25527 w 571500"/>
                <a:gd name="connsiteY24" fmla="*/ 396813 h 619125"/>
                <a:gd name="connsiteX25" fmla="*/ 36767 w 571500"/>
                <a:gd name="connsiteY25" fmla="*/ 557976 h 619125"/>
                <a:gd name="connsiteX26" fmla="*/ 71819 w 571500"/>
                <a:gd name="connsiteY26" fmla="*/ 597886 h 619125"/>
                <a:gd name="connsiteX27" fmla="*/ 110681 w 571500"/>
                <a:gd name="connsiteY27" fmla="*/ 601696 h 619125"/>
                <a:gd name="connsiteX28" fmla="*/ 264224 w 571500"/>
                <a:gd name="connsiteY28" fmla="*/ 596838 h 619125"/>
                <a:gd name="connsiteX29" fmla="*/ 448151 w 571500"/>
                <a:gd name="connsiteY29" fmla="*/ 577788 h 619125"/>
                <a:gd name="connsiteX30" fmla="*/ 531209 w 571500"/>
                <a:gd name="connsiteY30" fmla="*/ 570454 h 619125"/>
                <a:gd name="connsiteX31" fmla="*/ 557975 w 571500"/>
                <a:gd name="connsiteY31" fmla="*/ 538641 h 619125"/>
                <a:gd name="connsiteX32" fmla="*/ 550069 w 571500"/>
                <a:gd name="connsiteY32" fmla="*/ 458345 h 619125"/>
                <a:gd name="connsiteX33" fmla="*/ 529304 w 571500"/>
                <a:gd name="connsiteY33" fmla="*/ 185739 h 619125"/>
                <a:gd name="connsiteX34" fmla="*/ 526161 w 571500"/>
                <a:gd name="connsiteY34" fmla="*/ 124779 h 619125"/>
                <a:gd name="connsiteX35" fmla="*/ 495681 w 571500"/>
                <a:gd name="connsiteY35" fmla="*/ 122017 h 619125"/>
                <a:gd name="connsiteX36" fmla="*/ 32290 w 571500"/>
                <a:gd name="connsiteY36" fmla="*/ 152688 h 619125"/>
                <a:gd name="connsiteX37" fmla="*/ 527590 w 571500"/>
                <a:gd name="connsiteY37" fmla="*/ 28863 h 619125"/>
                <a:gd name="connsiteX38" fmla="*/ 24765 w 571500"/>
                <a:gd name="connsiteY38" fmla="*/ 66201 h 619125"/>
                <a:gd name="connsiteX39" fmla="*/ 29718 w 571500"/>
                <a:gd name="connsiteY39" fmla="*/ 109063 h 619125"/>
                <a:gd name="connsiteX40" fmla="*/ 520827 w 571500"/>
                <a:gd name="connsiteY40" fmla="*/ 70201 h 619125"/>
                <a:gd name="connsiteX41" fmla="*/ 27337 w 571500"/>
                <a:gd name="connsiteY41" fmla="*/ 130399 h 619125"/>
                <a:gd name="connsiteX42" fmla="*/ 28194 w 571500"/>
                <a:gd name="connsiteY42" fmla="*/ 139924 h 619125"/>
                <a:gd name="connsiteX43" fmla="*/ 526923 w 571500"/>
                <a:gd name="connsiteY43" fmla="*/ 103062 h 619125"/>
                <a:gd name="connsiteX44" fmla="*/ 497681 w 571500"/>
                <a:gd name="connsiteY44" fmla="*/ 92204 h 619125"/>
                <a:gd name="connsiteX45" fmla="*/ 258794 w 571500"/>
                <a:gd name="connsiteY45" fmla="*/ 111254 h 619125"/>
                <a:gd name="connsiteX46" fmla="*/ 50864 w 571500"/>
                <a:gd name="connsiteY46" fmla="*/ 126399 h 619125"/>
                <a:gd name="connsiteX47" fmla="*/ 27337 w 571500"/>
                <a:gd name="connsiteY47" fmla="*/ 13039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1500" h="619125">
                  <a:moveTo>
                    <a:pt x="543306" y="14480"/>
                  </a:moveTo>
                  <a:cubicBezTo>
                    <a:pt x="543916" y="20815"/>
                    <a:pt x="543916" y="27194"/>
                    <a:pt x="543306" y="33530"/>
                  </a:cubicBezTo>
                  <a:cubicBezTo>
                    <a:pt x="538237" y="56205"/>
                    <a:pt x="538237" y="79720"/>
                    <a:pt x="543306" y="102396"/>
                  </a:cubicBezTo>
                  <a:cubicBezTo>
                    <a:pt x="548735" y="126970"/>
                    <a:pt x="542354" y="153926"/>
                    <a:pt x="543306" y="179739"/>
                  </a:cubicBezTo>
                  <a:cubicBezTo>
                    <a:pt x="545783" y="236127"/>
                    <a:pt x="548831" y="292419"/>
                    <a:pt x="553498" y="348712"/>
                  </a:cubicBezTo>
                  <a:cubicBezTo>
                    <a:pt x="558927" y="413577"/>
                    <a:pt x="566452" y="478252"/>
                    <a:pt x="572548" y="543022"/>
                  </a:cubicBezTo>
                  <a:cubicBezTo>
                    <a:pt x="575024" y="568930"/>
                    <a:pt x="569119" y="577979"/>
                    <a:pt x="542258" y="581122"/>
                  </a:cubicBezTo>
                  <a:cubicBezTo>
                    <a:pt x="501872" y="586456"/>
                    <a:pt x="461105" y="589218"/>
                    <a:pt x="420529" y="593219"/>
                  </a:cubicBezTo>
                  <a:cubicBezTo>
                    <a:pt x="385096" y="596648"/>
                    <a:pt x="349663" y="599791"/>
                    <a:pt x="314325" y="603887"/>
                  </a:cubicBezTo>
                  <a:cubicBezTo>
                    <a:pt x="239173" y="612650"/>
                    <a:pt x="164021" y="619032"/>
                    <a:pt x="88392" y="611697"/>
                  </a:cubicBezTo>
                  <a:cubicBezTo>
                    <a:pt x="73690" y="610312"/>
                    <a:pt x="59129" y="607700"/>
                    <a:pt x="44863" y="603887"/>
                  </a:cubicBezTo>
                  <a:cubicBezTo>
                    <a:pt x="32781" y="600994"/>
                    <a:pt x="24316" y="590116"/>
                    <a:pt x="24479" y="577693"/>
                  </a:cubicBezTo>
                  <a:cubicBezTo>
                    <a:pt x="18764" y="480729"/>
                    <a:pt x="11906" y="383764"/>
                    <a:pt x="7144" y="286704"/>
                  </a:cubicBezTo>
                  <a:cubicBezTo>
                    <a:pt x="7124" y="258949"/>
                    <a:pt x="8714" y="231217"/>
                    <a:pt x="11906" y="203646"/>
                  </a:cubicBezTo>
                  <a:cubicBezTo>
                    <a:pt x="13145" y="185073"/>
                    <a:pt x="21431" y="166118"/>
                    <a:pt x="8287" y="148497"/>
                  </a:cubicBezTo>
                  <a:cubicBezTo>
                    <a:pt x="7169" y="146113"/>
                    <a:pt x="7169" y="143355"/>
                    <a:pt x="8287" y="140972"/>
                  </a:cubicBezTo>
                  <a:cubicBezTo>
                    <a:pt x="17812" y="119922"/>
                    <a:pt x="12668" y="98490"/>
                    <a:pt x="11049" y="76964"/>
                  </a:cubicBezTo>
                  <a:cubicBezTo>
                    <a:pt x="9239" y="52104"/>
                    <a:pt x="11049" y="48389"/>
                    <a:pt x="36576" y="44007"/>
                  </a:cubicBezTo>
                  <a:cubicBezTo>
                    <a:pt x="84201" y="36006"/>
                    <a:pt x="132493" y="28196"/>
                    <a:pt x="180880" y="23529"/>
                  </a:cubicBezTo>
                  <a:cubicBezTo>
                    <a:pt x="252508" y="16575"/>
                    <a:pt x="324422" y="11146"/>
                    <a:pt x="396335" y="7717"/>
                  </a:cubicBezTo>
                  <a:cubicBezTo>
                    <a:pt x="436055" y="5812"/>
                    <a:pt x="476060" y="9146"/>
                    <a:pt x="515969" y="10575"/>
                  </a:cubicBezTo>
                  <a:cubicBezTo>
                    <a:pt x="525144" y="11396"/>
                    <a:pt x="534269" y="12699"/>
                    <a:pt x="543306" y="14480"/>
                  </a:cubicBezTo>
                  <a:close/>
                  <a:moveTo>
                    <a:pt x="32290" y="152688"/>
                  </a:moveTo>
                  <a:cubicBezTo>
                    <a:pt x="28385" y="199741"/>
                    <a:pt x="23336" y="241080"/>
                    <a:pt x="22098" y="282513"/>
                  </a:cubicBezTo>
                  <a:cubicBezTo>
                    <a:pt x="20955" y="320613"/>
                    <a:pt x="23336" y="358713"/>
                    <a:pt x="25527" y="396813"/>
                  </a:cubicBezTo>
                  <a:cubicBezTo>
                    <a:pt x="28670" y="450630"/>
                    <a:pt x="33338" y="504255"/>
                    <a:pt x="36767" y="557976"/>
                  </a:cubicBezTo>
                  <a:cubicBezTo>
                    <a:pt x="38862" y="591123"/>
                    <a:pt x="39529" y="592647"/>
                    <a:pt x="71819" y="597886"/>
                  </a:cubicBezTo>
                  <a:cubicBezTo>
                    <a:pt x="84635" y="600297"/>
                    <a:pt x="97640" y="601572"/>
                    <a:pt x="110681" y="601696"/>
                  </a:cubicBezTo>
                  <a:cubicBezTo>
                    <a:pt x="161925" y="600744"/>
                    <a:pt x="213170" y="600648"/>
                    <a:pt x="264224" y="596838"/>
                  </a:cubicBezTo>
                  <a:cubicBezTo>
                    <a:pt x="325660" y="592266"/>
                    <a:pt x="386810" y="583980"/>
                    <a:pt x="448151" y="577788"/>
                  </a:cubicBezTo>
                  <a:cubicBezTo>
                    <a:pt x="475774" y="574931"/>
                    <a:pt x="503587" y="573693"/>
                    <a:pt x="531209" y="570454"/>
                  </a:cubicBezTo>
                  <a:cubicBezTo>
                    <a:pt x="555689" y="567597"/>
                    <a:pt x="559784" y="562739"/>
                    <a:pt x="557975" y="538641"/>
                  </a:cubicBezTo>
                  <a:cubicBezTo>
                    <a:pt x="556070" y="511780"/>
                    <a:pt x="552164" y="485110"/>
                    <a:pt x="550069" y="458345"/>
                  </a:cubicBezTo>
                  <a:cubicBezTo>
                    <a:pt x="542957" y="367476"/>
                    <a:pt x="536035" y="276608"/>
                    <a:pt x="529304" y="185739"/>
                  </a:cubicBezTo>
                  <a:cubicBezTo>
                    <a:pt x="527876" y="166023"/>
                    <a:pt x="527209" y="146306"/>
                    <a:pt x="526161" y="124779"/>
                  </a:cubicBezTo>
                  <a:cubicBezTo>
                    <a:pt x="516082" y="123117"/>
                    <a:pt x="505895" y="122194"/>
                    <a:pt x="495681" y="122017"/>
                  </a:cubicBezTo>
                  <a:cubicBezTo>
                    <a:pt x="341662" y="132018"/>
                    <a:pt x="187738" y="142305"/>
                    <a:pt x="32290" y="152688"/>
                  </a:cubicBezTo>
                  <a:close/>
                  <a:moveTo>
                    <a:pt x="527590" y="28863"/>
                  </a:moveTo>
                  <a:cubicBezTo>
                    <a:pt x="457105" y="9146"/>
                    <a:pt x="81439" y="36864"/>
                    <a:pt x="24765" y="66201"/>
                  </a:cubicBezTo>
                  <a:lnTo>
                    <a:pt x="29718" y="109063"/>
                  </a:lnTo>
                  <a:cubicBezTo>
                    <a:pt x="60770" y="114588"/>
                    <a:pt x="491585" y="80488"/>
                    <a:pt x="520827" y="70201"/>
                  </a:cubicBezTo>
                  <a:close/>
                  <a:moveTo>
                    <a:pt x="27337" y="130399"/>
                  </a:moveTo>
                  <a:lnTo>
                    <a:pt x="28194" y="139924"/>
                  </a:lnTo>
                  <a:lnTo>
                    <a:pt x="526923" y="103062"/>
                  </a:lnTo>
                  <a:cubicBezTo>
                    <a:pt x="520185" y="93973"/>
                    <a:pt x="508719" y="89715"/>
                    <a:pt x="497681" y="92204"/>
                  </a:cubicBezTo>
                  <a:cubicBezTo>
                    <a:pt x="418052" y="98681"/>
                    <a:pt x="338423" y="105253"/>
                    <a:pt x="258794" y="111254"/>
                  </a:cubicBezTo>
                  <a:cubicBezTo>
                    <a:pt x="189548" y="116588"/>
                    <a:pt x="120206" y="120779"/>
                    <a:pt x="50864" y="126399"/>
                  </a:cubicBezTo>
                  <a:cubicBezTo>
                    <a:pt x="43053" y="126494"/>
                    <a:pt x="35243" y="128970"/>
                    <a:pt x="27337" y="130399"/>
                  </a:cubicBezTo>
                  <a:close/>
                </a:path>
              </a:pathLst>
            </a:custGeom>
            <a:solidFill>
              <a:srgbClr val="00000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074D7B4-2436-46C1-A8AF-EF294BF68721}"/>
                </a:ext>
              </a:extLst>
            </p:cNvPr>
            <p:cNvSpPr/>
            <p:nvPr/>
          </p:nvSpPr>
          <p:spPr>
            <a:xfrm>
              <a:off x="5851014" y="3153404"/>
              <a:ext cx="438150" cy="400050"/>
            </a:xfrm>
            <a:custGeom>
              <a:avLst/>
              <a:gdLst>
                <a:gd name="connsiteX0" fmla="*/ 436629 w 438150"/>
                <a:gd name="connsiteY0" fmla="*/ 123671 h 400050"/>
                <a:gd name="connsiteX1" fmla="*/ 427104 w 438150"/>
                <a:gd name="connsiteY1" fmla="*/ 170725 h 400050"/>
                <a:gd name="connsiteX2" fmla="*/ 415483 w 438150"/>
                <a:gd name="connsiteY2" fmla="*/ 322363 h 400050"/>
                <a:gd name="connsiteX3" fmla="*/ 390909 w 438150"/>
                <a:gd name="connsiteY3" fmla="*/ 361130 h 400050"/>
                <a:gd name="connsiteX4" fmla="*/ 309470 w 438150"/>
                <a:gd name="connsiteY4" fmla="*/ 378370 h 400050"/>
                <a:gd name="connsiteX5" fmla="*/ 180406 w 438150"/>
                <a:gd name="connsiteY5" fmla="*/ 389800 h 400050"/>
                <a:gd name="connsiteX6" fmla="*/ 108111 w 438150"/>
                <a:gd name="connsiteY6" fmla="*/ 395134 h 400050"/>
                <a:gd name="connsiteX7" fmla="*/ 59248 w 438150"/>
                <a:gd name="connsiteY7" fmla="*/ 375036 h 400050"/>
                <a:gd name="connsiteX8" fmla="*/ 52104 w 438150"/>
                <a:gd name="connsiteY8" fmla="*/ 346461 h 400050"/>
                <a:gd name="connsiteX9" fmla="*/ 37817 w 438150"/>
                <a:gd name="connsiteY9" fmla="*/ 183203 h 400050"/>
                <a:gd name="connsiteX10" fmla="*/ 22767 w 438150"/>
                <a:gd name="connsiteY10" fmla="*/ 139578 h 400050"/>
                <a:gd name="connsiteX11" fmla="*/ 12290 w 438150"/>
                <a:gd name="connsiteY11" fmla="*/ 118718 h 400050"/>
                <a:gd name="connsiteX12" fmla="*/ 41236 w 438150"/>
                <a:gd name="connsiteY12" fmla="*/ 42104 h 400050"/>
                <a:gd name="connsiteX13" fmla="*/ 53057 w 438150"/>
                <a:gd name="connsiteY13" fmla="*/ 38232 h 400050"/>
                <a:gd name="connsiteX14" fmla="*/ 133448 w 438150"/>
                <a:gd name="connsiteY14" fmla="*/ 17849 h 400050"/>
                <a:gd name="connsiteX15" fmla="*/ 238699 w 438150"/>
                <a:gd name="connsiteY15" fmla="*/ 32708 h 400050"/>
                <a:gd name="connsiteX16" fmla="*/ 278799 w 438150"/>
                <a:gd name="connsiteY16" fmla="*/ 32136 h 400050"/>
                <a:gd name="connsiteX17" fmla="*/ 341855 w 438150"/>
                <a:gd name="connsiteY17" fmla="*/ 9086 h 400050"/>
                <a:gd name="connsiteX18" fmla="*/ 430533 w 438150"/>
                <a:gd name="connsiteY18" fmla="*/ 69950 h 400050"/>
                <a:gd name="connsiteX19" fmla="*/ 436629 w 438150"/>
                <a:gd name="connsiteY19" fmla="*/ 123671 h 400050"/>
                <a:gd name="connsiteX20" fmla="*/ 121161 w 438150"/>
                <a:gd name="connsiteY20" fmla="*/ 376274 h 400050"/>
                <a:gd name="connsiteX21" fmla="*/ 282514 w 438150"/>
                <a:gd name="connsiteY21" fmla="*/ 368559 h 400050"/>
                <a:gd name="connsiteX22" fmla="*/ 379669 w 438150"/>
                <a:gd name="connsiteY22" fmla="*/ 349509 h 400050"/>
                <a:gd name="connsiteX23" fmla="*/ 401196 w 438150"/>
                <a:gd name="connsiteY23" fmla="*/ 318172 h 400050"/>
                <a:gd name="connsiteX24" fmla="*/ 396719 w 438150"/>
                <a:gd name="connsiteY24" fmla="*/ 250640 h 400050"/>
                <a:gd name="connsiteX25" fmla="*/ 405101 w 438150"/>
                <a:gd name="connsiteY25" fmla="*/ 189394 h 400050"/>
                <a:gd name="connsiteX26" fmla="*/ 417293 w 438150"/>
                <a:gd name="connsiteY26" fmla="*/ 144150 h 400050"/>
                <a:gd name="connsiteX27" fmla="*/ 415674 w 438150"/>
                <a:gd name="connsiteY27" fmla="*/ 64045 h 400050"/>
                <a:gd name="connsiteX28" fmla="*/ 363477 w 438150"/>
                <a:gd name="connsiteY28" fmla="*/ 22421 h 400050"/>
                <a:gd name="connsiteX29" fmla="*/ 334902 w 438150"/>
                <a:gd name="connsiteY29" fmla="*/ 26135 h 400050"/>
                <a:gd name="connsiteX30" fmla="*/ 280323 w 438150"/>
                <a:gd name="connsiteY30" fmla="*/ 49948 h 400050"/>
                <a:gd name="connsiteX31" fmla="*/ 238794 w 438150"/>
                <a:gd name="connsiteY31" fmla="*/ 49186 h 400050"/>
                <a:gd name="connsiteX32" fmla="*/ 175739 w 438150"/>
                <a:gd name="connsiteY32" fmla="*/ 27945 h 400050"/>
                <a:gd name="connsiteX33" fmla="*/ 80489 w 438150"/>
                <a:gd name="connsiteY33" fmla="*/ 51662 h 400050"/>
                <a:gd name="connsiteX34" fmla="*/ 66297 w 438150"/>
                <a:gd name="connsiteY34" fmla="*/ 91953 h 400050"/>
                <a:gd name="connsiteX35" fmla="*/ 94872 w 438150"/>
                <a:gd name="connsiteY35" fmla="*/ 167486 h 400050"/>
                <a:gd name="connsiteX36" fmla="*/ 107921 w 438150"/>
                <a:gd name="connsiteY36" fmla="*/ 225684 h 400050"/>
                <a:gd name="connsiteX37" fmla="*/ 114398 w 438150"/>
                <a:gd name="connsiteY37" fmla="*/ 332269 h 400050"/>
                <a:gd name="connsiteX38" fmla="*/ 121161 w 438150"/>
                <a:gd name="connsiteY38" fmla="*/ 376274 h 400050"/>
                <a:gd name="connsiteX39" fmla="*/ 59915 w 438150"/>
                <a:gd name="connsiteY39" fmla="*/ 164819 h 400050"/>
                <a:gd name="connsiteX40" fmla="*/ 53533 w 438150"/>
                <a:gd name="connsiteY40" fmla="*/ 165391 h 400050"/>
                <a:gd name="connsiteX41" fmla="*/ 67916 w 438150"/>
                <a:gd name="connsiteY41" fmla="*/ 319601 h 400050"/>
                <a:gd name="connsiteX42" fmla="*/ 59629 w 438150"/>
                <a:gd name="connsiteY42" fmla="*/ 164915 h 400050"/>
                <a:gd name="connsiteX43" fmla="*/ 25911 w 438150"/>
                <a:gd name="connsiteY43" fmla="*/ 78332 h 400050"/>
                <a:gd name="connsiteX44" fmla="*/ 43341 w 438150"/>
                <a:gd name="connsiteY44" fmla="*/ 138245 h 400050"/>
                <a:gd name="connsiteX45" fmla="*/ 92586 w 438150"/>
                <a:gd name="connsiteY45" fmla="*/ 372464 h 400050"/>
                <a:gd name="connsiteX46" fmla="*/ 89538 w 438150"/>
                <a:gd name="connsiteY46" fmla="*/ 345318 h 400050"/>
                <a:gd name="connsiteX47" fmla="*/ 87918 w 438150"/>
                <a:gd name="connsiteY47" fmla="*/ 349890 h 400050"/>
                <a:gd name="connsiteX48" fmla="*/ 92586 w 438150"/>
                <a:gd name="connsiteY48" fmla="*/ 3724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436629" y="123671"/>
                  </a:moveTo>
                  <a:cubicBezTo>
                    <a:pt x="434712" y="139584"/>
                    <a:pt x="431526" y="155319"/>
                    <a:pt x="427104" y="170725"/>
                  </a:cubicBezTo>
                  <a:cubicBezTo>
                    <a:pt x="408054" y="220350"/>
                    <a:pt x="409959" y="271118"/>
                    <a:pt x="415483" y="322363"/>
                  </a:cubicBezTo>
                  <a:cubicBezTo>
                    <a:pt x="418531" y="350938"/>
                    <a:pt x="418531" y="353414"/>
                    <a:pt x="390909" y="361130"/>
                  </a:cubicBezTo>
                  <a:cubicBezTo>
                    <a:pt x="363286" y="368845"/>
                    <a:pt x="336616" y="372369"/>
                    <a:pt x="309470" y="378370"/>
                  </a:cubicBezTo>
                  <a:cubicBezTo>
                    <a:pt x="267108" y="387640"/>
                    <a:pt x="223738" y="391480"/>
                    <a:pt x="180406" y="389800"/>
                  </a:cubicBezTo>
                  <a:cubicBezTo>
                    <a:pt x="156196" y="389386"/>
                    <a:pt x="131999" y="391172"/>
                    <a:pt x="108111" y="395134"/>
                  </a:cubicBezTo>
                  <a:cubicBezTo>
                    <a:pt x="87061" y="398277"/>
                    <a:pt x="74202" y="383704"/>
                    <a:pt x="59248" y="375036"/>
                  </a:cubicBezTo>
                  <a:cubicBezTo>
                    <a:pt x="53343" y="371607"/>
                    <a:pt x="53057" y="356558"/>
                    <a:pt x="52104" y="346461"/>
                  </a:cubicBezTo>
                  <a:cubicBezTo>
                    <a:pt x="47151" y="292073"/>
                    <a:pt x="43627" y="237495"/>
                    <a:pt x="37817" y="183203"/>
                  </a:cubicBezTo>
                  <a:cubicBezTo>
                    <a:pt x="34691" y="168076"/>
                    <a:pt x="29633" y="153415"/>
                    <a:pt x="22767" y="139578"/>
                  </a:cubicBezTo>
                  <a:cubicBezTo>
                    <a:pt x="19910" y="132339"/>
                    <a:pt x="15052" y="125957"/>
                    <a:pt x="12290" y="118718"/>
                  </a:cubicBezTo>
                  <a:cubicBezTo>
                    <a:pt x="-873" y="89569"/>
                    <a:pt x="12086" y="55267"/>
                    <a:pt x="41236" y="42104"/>
                  </a:cubicBezTo>
                  <a:cubicBezTo>
                    <a:pt x="45026" y="40393"/>
                    <a:pt x="48989" y="39095"/>
                    <a:pt x="53057" y="38232"/>
                  </a:cubicBezTo>
                  <a:cubicBezTo>
                    <a:pt x="79727" y="31088"/>
                    <a:pt x="106683" y="24707"/>
                    <a:pt x="133448" y="17849"/>
                  </a:cubicBezTo>
                  <a:cubicBezTo>
                    <a:pt x="169081" y="8105"/>
                    <a:pt x="207156" y="13480"/>
                    <a:pt x="238699" y="32708"/>
                  </a:cubicBezTo>
                  <a:cubicBezTo>
                    <a:pt x="253939" y="42233"/>
                    <a:pt x="264131" y="39756"/>
                    <a:pt x="278799" y="32136"/>
                  </a:cubicBezTo>
                  <a:cubicBezTo>
                    <a:pt x="298624" y="21513"/>
                    <a:pt x="319853" y="13753"/>
                    <a:pt x="341855" y="9086"/>
                  </a:cubicBezTo>
                  <a:cubicBezTo>
                    <a:pt x="382622" y="1275"/>
                    <a:pt x="421389" y="16134"/>
                    <a:pt x="430533" y="69950"/>
                  </a:cubicBezTo>
                  <a:cubicBezTo>
                    <a:pt x="433485" y="88238"/>
                    <a:pt x="434724" y="106526"/>
                    <a:pt x="436629" y="123671"/>
                  </a:cubicBezTo>
                  <a:close/>
                  <a:moveTo>
                    <a:pt x="121161" y="376274"/>
                  </a:moveTo>
                  <a:cubicBezTo>
                    <a:pt x="177263" y="373703"/>
                    <a:pt x="230031" y="380942"/>
                    <a:pt x="282514" y="368559"/>
                  </a:cubicBezTo>
                  <a:cubicBezTo>
                    <a:pt x="314613" y="360939"/>
                    <a:pt x="347475" y="357034"/>
                    <a:pt x="379669" y="349509"/>
                  </a:cubicBezTo>
                  <a:cubicBezTo>
                    <a:pt x="401291" y="344556"/>
                    <a:pt x="402624" y="340556"/>
                    <a:pt x="401196" y="318172"/>
                  </a:cubicBezTo>
                  <a:cubicBezTo>
                    <a:pt x="399767" y="295788"/>
                    <a:pt x="398624" y="273119"/>
                    <a:pt x="396719" y="250640"/>
                  </a:cubicBezTo>
                  <a:cubicBezTo>
                    <a:pt x="394713" y="229850"/>
                    <a:pt x="397583" y="208880"/>
                    <a:pt x="405101" y="189394"/>
                  </a:cubicBezTo>
                  <a:cubicBezTo>
                    <a:pt x="410490" y="174701"/>
                    <a:pt x="414570" y="159561"/>
                    <a:pt x="417293" y="144150"/>
                  </a:cubicBezTo>
                  <a:cubicBezTo>
                    <a:pt x="422824" y="117670"/>
                    <a:pt x="422270" y="90280"/>
                    <a:pt x="415674" y="64045"/>
                  </a:cubicBezTo>
                  <a:cubicBezTo>
                    <a:pt x="411521" y="38839"/>
                    <a:pt x="388975" y="20860"/>
                    <a:pt x="363477" y="22421"/>
                  </a:cubicBezTo>
                  <a:cubicBezTo>
                    <a:pt x="353805" y="21913"/>
                    <a:pt x="344122" y="23172"/>
                    <a:pt x="334902" y="26135"/>
                  </a:cubicBezTo>
                  <a:cubicBezTo>
                    <a:pt x="316069" y="32516"/>
                    <a:pt x="297810" y="40482"/>
                    <a:pt x="280323" y="49948"/>
                  </a:cubicBezTo>
                  <a:cubicBezTo>
                    <a:pt x="265274" y="58520"/>
                    <a:pt x="254225" y="62426"/>
                    <a:pt x="238794" y="49186"/>
                  </a:cubicBezTo>
                  <a:cubicBezTo>
                    <a:pt x="221055" y="34679"/>
                    <a:pt x="198640" y="27128"/>
                    <a:pt x="175739" y="27945"/>
                  </a:cubicBezTo>
                  <a:cubicBezTo>
                    <a:pt x="142516" y="27853"/>
                    <a:pt x="109789" y="36002"/>
                    <a:pt x="80489" y="51662"/>
                  </a:cubicBezTo>
                  <a:cubicBezTo>
                    <a:pt x="59915" y="62807"/>
                    <a:pt x="57915" y="69569"/>
                    <a:pt x="66297" y="91953"/>
                  </a:cubicBezTo>
                  <a:cubicBezTo>
                    <a:pt x="75822" y="117099"/>
                    <a:pt x="86299" y="141864"/>
                    <a:pt x="94872" y="167486"/>
                  </a:cubicBezTo>
                  <a:cubicBezTo>
                    <a:pt x="101244" y="186376"/>
                    <a:pt x="105617" y="205882"/>
                    <a:pt x="107921" y="225684"/>
                  </a:cubicBezTo>
                  <a:cubicBezTo>
                    <a:pt x="111445" y="261117"/>
                    <a:pt x="111921" y="296741"/>
                    <a:pt x="114398" y="332269"/>
                  </a:cubicBezTo>
                  <a:cubicBezTo>
                    <a:pt x="115446" y="347033"/>
                    <a:pt x="118494" y="360749"/>
                    <a:pt x="121161" y="376274"/>
                  </a:cubicBezTo>
                  <a:close/>
                  <a:moveTo>
                    <a:pt x="59915" y="164819"/>
                  </a:moveTo>
                  <a:lnTo>
                    <a:pt x="53533" y="165391"/>
                  </a:lnTo>
                  <a:lnTo>
                    <a:pt x="67916" y="319601"/>
                  </a:lnTo>
                  <a:cubicBezTo>
                    <a:pt x="67630" y="267785"/>
                    <a:pt x="77727" y="215016"/>
                    <a:pt x="59629" y="164915"/>
                  </a:cubicBezTo>
                  <a:close/>
                  <a:moveTo>
                    <a:pt x="25911" y="78332"/>
                  </a:moveTo>
                  <a:cubicBezTo>
                    <a:pt x="18862" y="105383"/>
                    <a:pt x="25053" y="122909"/>
                    <a:pt x="43341" y="138245"/>
                  </a:cubicBezTo>
                  <a:close/>
                  <a:moveTo>
                    <a:pt x="92586" y="372464"/>
                  </a:moveTo>
                  <a:cubicBezTo>
                    <a:pt x="96205" y="352367"/>
                    <a:pt x="96205" y="352367"/>
                    <a:pt x="89538" y="345318"/>
                  </a:cubicBezTo>
                  <a:cubicBezTo>
                    <a:pt x="88966" y="346842"/>
                    <a:pt x="87728" y="348461"/>
                    <a:pt x="87918" y="349890"/>
                  </a:cubicBezTo>
                  <a:cubicBezTo>
                    <a:pt x="89442" y="357510"/>
                    <a:pt x="91157" y="364940"/>
                    <a:pt x="92586" y="372464"/>
                  </a:cubicBezTo>
                  <a:close/>
                </a:path>
              </a:pathLst>
            </a:custGeom>
            <a:solidFill>
              <a:srgbClr val="000000"/>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3542B4E-1D09-4D00-9365-86C0179C432B}"/>
                </a:ext>
              </a:extLst>
            </p:cNvPr>
            <p:cNvSpPr/>
            <p:nvPr/>
          </p:nvSpPr>
          <p:spPr>
            <a:xfrm>
              <a:off x="6115809" y="3235261"/>
              <a:ext cx="66675" cy="104775"/>
            </a:xfrm>
            <a:custGeom>
              <a:avLst/>
              <a:gdLst>
                <a:gd name="connsiteX0" fmla="*/ 68583 w 66675"/>
                <a:gd name="connsiteY0" fmla="*/ 7144 h 104775"/>
                <a:gd name="connsiteX1" fmla="*/ 13814 w 66675"/>
                <a:gd name="connsiteY1" fmla="*/ 106775 h 104775"/>
                <a:gd name="connsiteX2" fmla="*/ 13814 w 66675"/>
                <a:gd name="connsiteY2" fmla="*/ 76772 h 104775"/>
                <a:gd name="connsiteX3" fmla="*/ 68583 w 666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66675" h="104775">
                  <a:moveTo>
                    <a:pt x="68583" y="7144"/>
                  </a:moveTo>
                  <a:cubicBezTo>
                    <a:pt x="50771" y="39815"/>
                    <a:pt x="32673" y="71819"/>
                    <a:pt x="13814" y="106775"/>
                  </a:cubicBezTo>
                  <a:cubicBezTo>
                    <a:pt x="1050" y="91630"/>
                    <a:pt x="9814" y="84106"/>
                    <a:pt x="13814" y="76772"/>
                  </a:cubicBezTo>
                  <a:cubicBezTo>
                    <a:pt x="49819" y="10477"/>
                    <a:pt x="49914" y="10477"/>
                    <a:pt x="68583" y="7144"/>
                  </a:cubicBezTo>
                  <a:close/>
                </a:path>
              </a:pathLst>
            </a:custGeom>
            <a:solidFill>
              <a:srgbClr val="000000"/>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D390E56-C861-43AE-AA9A-9545EF58B5A6}"/>
                </a:ext>
              </a:extLst>
            </p:cNvPr>
            <p:cNvSpPr/>
            <p:nvPr/>
          </p:nvSpPr>
          <p:spPr>
            <a:xfrm>
              <a:off x="6161166" y="3251263"/>
              <a:ext cx="57150" cy="95250"/>
            </a:xfrm>
            <a:custGeom>
              <a:avLst/>
              <a:gdLst>
                <a:gd name="connsiteX0" fmla="*/ 12939 w 57150"/>
                <a:gd name="connsiteY0" fmla="*/ 93345 h 95250"/>
                <a:gd name="connsiteX1" fmla="*/ 10558 w 57150"/>
                <a:gd name="connsiteY1" fmla="*/ 71342 h 95250"/>
                <a:gd name="connsiteX2" fmla="*/ 51515 w 57150"/>
                <a:gd name="connsiteY2" fmla="*/ 7144 h 95250"/>
                <a:gd name="connsiteX3" fmla="*/ 12939 w 57150"/>
                <a:gd name="connsiteY3" fmla="*/ 93345 h 95250"/>
              </a:gdLst>
              <a:ahLst/>
              <a:cxnLst>
                <a:cxn ang="0">
                  <a:pos x="connsiteX0" y="connsiteY0"/>
                </a:cxn>
                <a:cxn ang="0">
                  <a:pos x="connsiteX1" y="connsiteY1"/>
                </a:cxn>
                <a:cxn ang="0">
                  <a:pos x="connsiteX2" y="connsiteY2"/>
                </a:cxn>
                <a:cxn ang="0">
                  <a:pos x="connsiteX3" y="connsiteY3"/>
                </a:cxn>
              </a:cxnLst>
              <a:rect l="l" t="t" r="r" b="b"/>
              <a:pathLst>
                <a:path w="57150" h="95250">
                  <a:moveTo>
                    <a:pt x="12939" y="93345"/>
                  </a:moveTo>
                  <a:cubicBezTo>
                    <a:pt x="3414" y="85153"/>
                    <a:pt x="7891" y="77915"/>
                    <a:pt x="10558" y="71342"/>
                  </a:cubicBezTo>
                  <a:cubicBezTo>
                    <a:pt x="24940" y="36290"/>
                    <a:pt x="39799" y="13145"/>
                    <a:pt x="51515" y="7144"/>
                  </a:cubicBezTo>
                  <a:cubicBezTo>
                    <a:pt x="53801" y="22479"/>
                    <a:pt x="34561" y="66008"/>
                    <a:pt x="12939" y="93345"/>
                  </a:cubicBezTo>
                  <a:close/>
                </a:path>
              </a:pathLst>
            </a:custGeom>
            <a:solidFill>
              <a:srgbClr val="000000"/>
            </a:solidFill>
            <a:ln w="9525" cap="flat">
              <a:noFill/>
              <a:prstDash val="solid"/>
              <a:miter/>
            </a:ln>
          </p:spPr>
          <p:txBody>
            <a:bodyPr rtlCol="0" anchor="ctr"/>
            <a:lstStyle/>
            <a:p>
              <a:endParaRPr lang="en-US"/>
            </a:p>
          </p:txBody>
        </p:sp>
      </p:grpSp>
      <p:sp>
        <p:nvSpPr>
          <p:cNvPr id="72" name="Graphic 34">
            <a:extLst>
              <a:ext uri="{FF2B5EF4-FFF2-40B4-BE49-F238E27FC236}">
                <a16:creationId xmlns:a16="http://schemas.microsoft.com/office/drawing/2014/main" id="{8D5C8444-FC11-484B-9246-693D524EB966}"/>
              </a:ext>
            </a:extLst>
          </p:cNvPr>
          <p:cNvSpPr>
            <a:spLocks noChangeAspect="1"/>
          </p:cNvSpPr>
          <p:nvPr/>
        </p:nvSpPr>
        <p:spPr>
          <a:xfrm>
            <a:off x="8845697" y="4843622"/>
            <a:ext cx="675702" cy="608874"/>
          </a:xfrm>
          <a:custGeom>
            <a:avLst/>
            <a:gdLst>
              <a:gd name="connsiteX0" fmla="*/ 866299 w 866775"/>
              <a:gd name="connsiteY0" fmla="*/ 178594 h 781050"/>
              <a:gd name="connsiteX1" fmla="*/ 436721 w 866775"/>
              <a:gd name="connsiteY1" fmla="*/ 7144 h 781050"/>
              <a:gd name="connsiteX2" fmla="*/ 7144 w 866775"/>
              <a:gd name="connsiteY2" fmla="*/ 178594 h 781050"/>
              <a:gd name="connsiteX3" fmla="*/ 92869 w 866775"/>
              <a:gd name="connsiteY3" fmla="*/ 281464 h 781050"/>
              <a:gd name="connsiteX4" fmla="*/ 92869 w 866775"/>
              <a:gd name="connsiteY4" fmla="*/ 753904 h 781050"/>
              <a:gd name="connsiteX5" fmla="*/ 119539 w 866775"/>
              <a:gd name="connsiteY5" fmla="*/ 780574 h 781050"/>
              <a:gd name="connsiteX6" fmla="*/ 753904 w 866775"/>
              <a:gd name="connsiteY6" fmla="*/ 780574 h 781050"/>
              <a:gd name="connsiteX7" fmla="*/ 780574 w 866775"/>
              <a:gd name="connsiteY7" fmla="*/ 753904 h 781050"/>
              <a:gd name="connsiteX8" fmla="*/ 780574 w 866775"/>
              <a:gd name="connsiteY8" fmla="*/ 282416 h 781050"/>
              <a:gd name="connsiteX9" fmla="*/ 866299 w 866775"/>
              <a:gd name="connsiteY9" fmla="*/ 17859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6775" h="781050">
                <a:moveTo>
                  <a:pt x="866299" y="178594"/>
                </a:moveTo>
                <a:cubicBezTo>
                  <a:pt x="866299" y="83344"/>
                  <a:pt x="673894" y="7144"/>
                  <a:pt x="436721" y="7144"/>
                </a:cubicBezTo>
                <a:cubicBezTo>
                  <a:pt x="199549" y="7144"/>
                  <a:pt x="7144" y="84296"/>
                  <a:pt x="7144" y="178594"/>
                </a:cubicBezTo>
                <a:cubicBezTo>
                  <a:pt x="7144" y="217646"/>
                  <a:pt x="39529" y="252889"/>
                  <a:pt x="92869" y="281464"/>
                </a:cubicBezTo>
                <a:lnTo>
                  <a:pt x="92869" y="753904"/>
                </a:lnTo>
                <a:cubicBezTo>
                  <a:pt x="92869" y="768191"/>
                  <a:pt x="104299" y="780574"/>
                  <a:pt x="119539" y="780574"/>
                </a:cubicBezTo>
                <a:lnTo>
                  <a:pt x="753904" y="780574"/>
                </a:lnTo>
                <a:cubicBezTo>
                  <a:pt x="768191" y="780574"/>
                  <a:pt x="780574" y="769144"/>
                  <a:pt x="780574" y="753904"/>
                </a:cubicBezTo>
                <a:lnTo>
                  <a:pt x="780574" y="282416"/>
                </a:lnTo>
                <a:cubicBezTo>
                  <a:pt x="833914" y="253841"/>
                  <a:pt x="866299" y="217646"/>
                  <a:pt x="866299" y="178594"/>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A276F8D5-5428-46C3-A45B-512ACB743DB9}"/>
              </a:ext>
            </a:extLst>
          </p:cNvPr>
          <p:cNvGrpSpPr/>
          <p:nvPr/>
        </p:nvGrpSpPr>
        <p:grpSpPr>
          <a:xfrm flipH="1">
            <a:off x="8918666" y="2723358"/>
            <a:ext cx="529764" cy="771522"/>
            <a:chOff x="5998369" y="3251596"/>
            <a:chExt cx="190500" cy="277435"/>
          </a:xfrm>
        </p:grpSpPr>
        <p:sp>
          <p:nvSpPr>
            <p:cNvPr id="76" name="Freeform: Shape 75">
              <a:extLst>
                <a:ext uri="{FF2B5EF4-FFF2-40B4-BE49-F238E27FC236}">
                  <a16:creationId xmlns:a16="http://schemas.microsoft.com/office/drawing/2014/main" id="{BE2562A8-88B5-445C-8FDD-560270B35B92}"/>
                </a:ext>
              </a:extLst>
            </p:cNvPr>
            <p:cNvSpPr/>
            <p:nvPr/>
          </p:nvSpPr>
          <p:spPr>
            <a:xfrm>
              <a:off x="6058871" y="3385820"/>
              <a:ext cx="66675" cy="66675"/>
            </a:xfrm>
            <a:custGeom>
              <a:avLst/>
              <a:gdLst>
                <a:gd name="connsiteX0" fmla="*/ 62609 w 66675"/>
                <a:gd name="connsiteY0" fmla="*/ 12889 h 66675"/>
                <a:gd name="connsiteX1" fmla="*/ 61396 w 66675"/>
                <a:gd name="connsiteY1" fmla="*/ 11674 h 66675"/>
                <a:gd name="connsiteX2" fmla="*/ 39559 w 66675"/>
                <a:gd name="connsiteY2" fmla="*/ 11674 h 66675"/>
                <a:gd name="connsiteX3" fmla="*/ 38616 w 66675"/>
                <a:gd name="connsiteY3" fmla="*/ 12626 h 66675"/>
                <a:gd name="connsiteX4" fmla="*/ 33386 w 66675"/>
                <a:gd name="connsiteY4" fmla="*/ 20186 h 66675"/>
                <a:gd name="connsiteX5" fmla="*/ 32179 w 66675"/>
                <a:gd name="connsiteY5" fmla="*/ 22843 h 66675"/>
                <a:gd name="connsiteX6" fmla="*/ 22808 w 66675"/>
                <a:gd name="connsiteY6" fmla="*/ 32230 h 66675"/>
                <a:gd name="connsiteX7" fmla="*/ 20166 w 66675"/>
                <a:gd name="connsiteY7" fmla="*/ 33432 h 66675"/>
                <a:gd name="connsiteX8" fmla="*/ 12600 w 66675"/>
                <a:gd name="connsiteY8" fmla="*/ 38690 h 66675"/>
                <a:gd name="connsiteX9" fmla="*/ 11657 w 66675"/>
                <a:gd name="connsiteY9" fmla="*/ 39642 h 66675"/>
                <a:gd name="connsiteX10" fmla="*/ 11657 w 66675"/>
                <a:gd name="connsiteY10" fmla="*/ 61501 h 66675"/>
                <a:gd name="connsiteX11" fmla="*/ 12866 w 66675"/>
                <a:gd name="connsiteY11" fmla="*/ 62713 h 66675"/>
                <a:gd name="connsiteX12" fmla="*/ 34704 w 66675"/>
                <a:gd name="connsiteY12" fmla="*/ 62712 h 66675"/>
                <a:gd name="connsiteX13" fmla="*/ 35646 w 66675"/>
                <a:gd name="connsiteY13" fmla="*/ 61759 h 66675"/>
                <a:gd name="connsiteX14" fmla="*/ 40878 w 66675"/>
                <a:gd name="connsiteY14" fmla="*/ 54199 h 66675"/>
                <a:gd name="connsiteX15" fmla="*/ 42083 w 66675"/>
                <a:gd name="connsiteY15" fmla="*/ 51541 h 66675"/>
                <a:gd name="connsiteX16" fmla="*/ 51455 w 66675"/>
                <a:gd name="connsiteY16" fmla="*/ 42156 h 66675"/>
                <a:gd name="connsiteX17" fmla="*/ 54109 w 66675"/>
                <a:gd name="connsiteY17" fmla="*/ 40948 h 66675"/>
                <a:gd name="connsiteX18" fmla="*/ 61657 w 66675"/>
                <a:gd name="connsiteY18" fmla="*/ 35709 h 66675"/>
                <a:gd name="connsiteX19" fmla="*/ 62600 w 66675"/>
                <a:gd name="connsiteY19" fmla="*/ 34756 h 66675"/>
                <a:gd name="connsiteX20" fmla="*/ 62609 w 66675"/>
                <a:gd name="connsiteY20" fmla="*/ 1288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675" h="66675">
                  <a:moveTo>
                    <a:pt x="62609" y="12889"/>
                  </a:moveTo>
                  <a:lnTo>
                    <a:pt x="61396" y="11674"/>
                  </a:lnTo>
                  <a:cubicBezTo>
                    <a:pt x="55366" y="5634"/>
                    <a:pt x="45589" y="5634"/>
                    <a:pt x="39559" y="11674"/>
                  </a:cubicBezTo>
                  <a:lnTo>
                    <a:pt x="38616" y="12626"/>
                  </a:lnTo>
                  <a:cubicBezTo>
                    <a:pt x="36434" y="14811"/>
                    <a:pt x="34663" y="17372"/>
                    <a:pt x="33386" y="20186"/>
                  </a:cubicBezTo>
                  <a:lnTo>
                    <a:pt x="32179" y="22843"/>
                  </a:lnTo>
                  <a:cubicBezTo>
                    <a:pt x="30292" y="27004"/>
                    <a:pt x="26963" y="30339"/>
                    <a:pt x="22808" y="32230"/>
                  </a:cubicBezTo>
                  <a:lnTo>
                    <a:pt x="20166" y="33432"/>
                  </a:lnTo>
                  <a:cubicBezTo>
                    <a:pt x="17350" y="34714"/>
                    <a:pt x="14787" y="36496"/>
                    <a:pt x="12600" y="38690"/>
                  </a:cubicBezTo>
                  <a:lnTo>
                    <a:pt x="11657" y="39642"/>
                  </a:lnTo>
                  <a:cubicBezTo>
                    <a:pt x="5637" y="45682"/>
                    <a:pt x="5642" y="55467"/>
                    <a:pt x="11657" y="61501"/>
                  </a:cubicBezTo>
                  <a:lnTo>
                    <a:pt x="12866" y="62713"/>
                  </a:lnTo>
                  <a:cubicBezTo>
                    <a:pt x="18897" y="68751"/>
                    <a:pt x="28673" y="68751"/>
                    <a:pt x="34704" y="62712"/>
                  </a:cubicBezTo>
                  <a:lnTo>
                    <a:pt x="35646" y="61759"/>
                  </a:lnTo>
                  <a:cubicBezTo>
                    <a:pt x="37829" y="59573"/>
                    <a:pt x="39600" y="57013"/>
                    <a:pt x="40878" y="54199"/>
                  </a:cubicBezTo>
                  <a:lnTo>
                    <a:pt x="42083" y="51541"/>
                  </a:lnTo>
                  <a:cubicBezTo>
                    <a:pt x="43972" y="47381"/>
                    <a:pt x="47301" y="44046"/>
                    <a:pt x="51455" y="42156"/>
                  </a:cubicBezTo>
                  <a:lnTo>
                    <a:pt x="54109" y="40948"/>
                  </a:lnTo>
                  <a:cubicBezTo>
                    <a:pt x="56918" y="39669"/>
                    <a:pt x="59475" y="37894"/>
                    <a:pt x="61657" y="35709"/>
                  </a:cubicBezTo>
                  <a:lnTo>
                    <a:pt x="62600" y="34756"/>
                  </a:lnTo>
                  <a:cubicBezTo>
                    <a:pt x="68858" y="27825"/>
                    <a:pt x="68369" y="19253"/>
                    <a:pt x="62609" y="1288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894B2D7-FD76-4DDC-A73B-2578BD2C4D14}"/>
                </a:ext>
              </a:extLst>
            </p:cNvPr>
            <p:cNvSpPr/>
            <p:nvPr/>
          </p:nvSpPr>
          <p:spPr>
            <a:xfrm>
              <a:off x="6005513" y="3319481"/>
              <a:ext cx="180975" cy="209550"/>
            </a:xfrm>
            <a:custGeom>
              <a:avLst/>
              <a:gdLst>
                <a:gd name="connsiteX0" fmla="*/ 19050 w 180975"/>
                <a:gd name="connsiteY0" fmla="*/ 7144 h 209550"/>
                <a:gd name="connsiteX1" fmla="*/ 10177 w 180975"/>
                <a:gd name="connsiteY1" fmla="*/ 9209 h 209550"/>
                <a:gd name="connsiteX2" fmla="*/ 7144 w 180975"/>
                <a:gd name="connsiteY2" fmla="*/ 10123 h 209550"/>
                <a:gd name="connsiteX3" fmla="*/ 7144 w 180975"/>
                <a:gd name="connsiteY3" fmla="*/ 176587 h 209550"/>
                <a:gd name="connsiteX4" fmla="*/ 34138 w 180975"/>
                <a:gd name="connsiteY4" fmla="*/ 203581 h 209550"/>
                <a:gd name="connsiteX5" fmla="*/ 146837 w 180975"/>
                <a:gd name="connsiteY5" fmla="*/ 203581 h 209550"/>
                <a:gd name="connsiteX6" fmla="*/ 173831 w 180975"/>
                <a:gd name="connsiteY6" fmla="*/ 176587 h 209550"/>
                <a:gd name="connsiteX7" fmla="*/ 173831 w 180975"/>
                <a:gd name="connsiteY7" fmla="*/ 10123 h 209550"/>
                <a:gd name="connsiteX8" fmla="*/ 170799 w 180975"/>
                <a:gd name="connsiteY8" fmla="*/ 9209 h 209550"/>
                <a:gd name="connsiteX9" fmla="*/ 161925 w 180975"/>
                <a:gd name="connsiteY9" fmla="*/ 7144 h 209550"/>
                <a:gd name="connsiteX10" fmla="*/ 154428 w 180975"/>
                <a:gd name="connsiteY10" fmla="*/ 10640 h 209550"/>
                <a:gd name="connsiteX11" fmla="*/ 138113 w 180975"/>
                <a:gd name="connsiteY11" fmla="*/ 16649 h 209550"/>
                <a:gd name="connsiteX12" fmla="*/ 121797 w 180975"/>
                <a:gd name="connsiteY12" fmla="*/ 10640 h 209550"/>
                <a:gd name="connsiteX13" fmla="*/ 114300 w 180975"/>
                <a:gd name="connsiteY13" fmla="*/ 7144 h 209550"/>
                <a:gd name="connsiteX14" fmla="*/ 106803 w 180975"/>
                <a:gd name="connsiteY14" fmla="*/ 10640 h 209550"/>
                <a:gd name="connsiteX15" fmla="*/ 90488 w 180975"/>
                <a:gd name="connsiteY15" fmla="*/ 16649 h 209550"/>
                <a:gd name="connsiteX16" fmla="*/ 74172 w 180975"/>
                <a:gd name="connsiteY16" fmla="*/ 10640 h 209550"/>
                <a:gd name="connsiteX17" fmla="*/ 66675 w 180975"/>
                <a:gd name="connsiteY17" fmla="*/ 7144 h 209550"/>
                <a:gd name="connsiteX18" fmla="*/ 59178 w 180975"/>
                <a:gd name="connsiteY18" fmla="*/ 10640 h 209550"/>
                <a:gd name="connsiteX19" fmla="*/ 42863 w 180975"/>
                <a:gd name="connsiteY19" fmla="*/ 16649 h 209550"/>
                <a:gd name="connsiteX20" fmla="*/ 26547 w 180975"/>
                <a:gd name="connsiteY20" fmla="*/ 10640 h 209550"/>
                <a:gd name="connsiteX21" fmla="*/ 19050 w 180975"/>
                <a:gd name="connsiteY21" fmla="*/ 7144 h 209550"/>
                <a:gd name="connsiteX22" fmla="*/ 42863 w 180975"/>
                <a:gd name="connsiteY22" fmla="*/ 57745 h 209550"/>
                <a:gd name="connsiteX23" fmla="*/ 138113 w 180975"/>
                <a:gd name="connsiteY23" fmla="*/ 57745 h 209550"/>
                <a:gd name="connsiteX24" fmla="*/ 147638 w 180975"/>
                <a:gd name="connsiteY24" fmla="*/ 67270 h 209550"/>
                <a:gd name="connsiteX25" fmla="*/ 147638 w 180975"/>
                <a:gd name="connsiteY25" fmla="*/ 143470 h 209550"/>
                <a:gd name="connsiteX26" fmla="*/ 138113 w 180975"/>
                <a:gd name="connsiteY26" fmla="*/ 152995 h 209550"/>
                <a:gd name="connsiteX27" fmla="*/ 42863 w 180975"/>
                <a:gd name="connsiteY27" fmla="*/ 152995 h 209550"/>
                <a:gd name="connsiteX28" fmla="*/ 33338 w 180975"/>
                <a:gd name="connsiteY28" fmla="*/ 143470 h 209550"/>
                <a:gd name="connsiteX29" fmla="*/ 33338 w 180975"/>
                <a:gd name="connsiteY29" fmla="*/ 67270 h 209550"/>
                <a:gd name="connsiteX30" fmla="*/ 42863 w 180975"/>
                <a:gd name="connsiteY30" fmla="*/ 577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0975" h="209550">
                  <a:moveTo>
                    <a:pt x="19050" y="7144"/>
                  </a:moveTo>
                  <a:cubicBezTo>
                    <a:pt x="20003" y="7144"/>
                    <a:pt x="14228" y="8067"/>
                    <a:pt x="10177" y="9209"/>
                  </a:cubicBezTo>
                  <a:cubicBezTo>
                    <a:pt x="8565" y="9656"/>
                    <a:pt x="8410" y="9732"/>
                    <a:pt x="7144" y="10123"/>
                  </a:cubicBezTo>
                  <a:lnTo>
                    <a:pt x="7144" y="176587"/>
                  </a:lnTo>
                  <a:cubicBezTo>
                    <a:pt x="7147" y="191494"/>
                    <a:pt x="19231" y="203577"/>
                    <a:pt x="34138" y="203581"/>
                  </a:cubicBezTo>
                  <a:lnTo>
                    <a:pt x="146837" y="203581"/>
                  </a:lnTo>
                  <a:cubicBezTo>
                    <a:pt x="161744" y="203577"/>
                    <a:pt x="173828" y="191494"/>
                    <a:pt x="173831" y="176587"/>
                  </a:cubicBezTo>
                  <a:lnTo>
                    <a:pt x="173831" y="10123"/>
                  </a:lnTo>
                  <a:cubicBezTo>
                    <a:pt x="172565" y="9741"/>
                    <a:pt x="172410" y="9666"/>
                    <a:pt x="170799" y="9209"/>
                  </a:cubicBezTo>
                  <a:cubicBezTo>
                    <a:pt x="166747" y="8069"/>
                    <a:pt x="160973" y="7144"/>
                    <a:pt x="161925" y="7144"/>
                  </a:cubicBezTo>
                  <a:cubicBezTo>
                    <a:pt x="160741" y="7144"/>
                    <a:pt x="158244" y="8262"/>
                    <a:pt x="154428" y="10640"/>
                  </a:cubicBezTo>
                  <a:cubicBezTo>
                    <a:pt x="150612" y="13019"/>
                    <a:pt x="145477" y="16649"/>
                    <a:pt x="138113" y="16649"/>
                  </a:cubicBezTo>
                  <a:cubicBezTo>
                    <a:pt x="130748" y="16649"/>
                    <a:pt x="125613" y="13019"/>
                    <a:pt x="121797" y="10640"/>
                  </a:cubicBezTo>
                  <a:cubicBezTo>
                    <a:pt x="117981" y="8262"/>
                    <a:pt x="115484" y="7144"/>
                    <a:pt x="114300" y="7144"/>
                  </a:cubicBezTo>
                  <a:cubicBezTo>
                    <a:pt x="113116" y="7144"/>
                    <a:pt x="110619" y="8262"/>
                    <a:pt x="106803" y="10640"/>
                  </a:cubicBezTo>
                  <a:cubicBezTo>
                    <a:pt x="102987" y="13019"/>
                    <a:pt x="97852" y="16649"/>
                    <a:pt x="90488" y="16649"/>
                  </a:cubicBezTo>
                  <a:cubicBezTo>
                    <a:pt x="83123" y="16649"/>
                    <a:pt x="77988" y="13019"/>
                    <a:pt x="74172" y="10640"/>
                  </a:cubicBezTo>
                  <a:cubicBezTo>
                    <a:pt x="70356" y="8262"/>
                    <a:pt x="67859" y="7144"/>
                    <a:pt x="66675" y="7144"/>
                  </a:cubicBezTo>
                  <a:cubicBezTo>
                    <a:pt x="65491" y="7144"/>
                    <a:pt x="62994" y="8262"/>
                    <a:pt x="59178" y="10640"/>
                  </a:cubicBezTo>
                  <a:cubicBezTo>
                    <a:pt x="55362" y="13019"/>
                    <a:pt x="50227" y="16649"/>
                    <a:pt x="42863" y="16649"/>
                  </a:cubicBezTo>
                  <a:cubicBezTo>
                    <a:pt x="35498" y="16649"/>
                    <a:pt x="30363" y="13019"/>
                    <a:pt x="26547" y="10640"/>
                  </a:cubicBezTo>
                  <a:cubicBezTo>
                    <a:pt x="22731" y="8262"/>
                    <a:pt x="20234" y="7144"/>
                    <a:pt x="19050" y="7144"/>
                  </a:cubicBezTo>
                  <a:close/>
                  <a:moveTo>
                    <a:pt x="42863" y="57745"/>
                  </a:moveTo>
                  <a:lnTo>
                    <a:pt x="138113" y="57745"/>
                  </a:lnTo>
                  <a:cubicBezTo>
                    <a:pt x="143389" y="57745"/>
                    <a:pt x="147638" y="61993"/>
                    <a:pt x="147638" y="67270"/>
                  </a:cubicBezTo>
                  <a:lnTo>
                    <a:pt x="147638" y="143470"/>
                  </a:lnTo>
                  <a:cubicBezTo>
                    <a:pt x="147638" y="148747"/>
                    <a:pt x="143389" y="152995"/>
                    <a:pt x="138113" y="152995"/>
                  </a:cubicBezTo>
                  <a:lnTo>
                    <a:pt x="42863" y="152995"/>
                  </a:lnTo>
                  <a:cubicBezTo>
                    <a:pt x="37586" y="152995"/>
                    <a:pt x="33338" y="148747"/>
                    <a:pt x="33338" y="143470"/>
                  </a:cubicBezTo>
                  <a:lnTo>
                    <a:pt x="33338" y="67270"/>
                  </a:lnTo>
                  <a:cubicBezTo>
                    <a:pt x="33338" y="61993"/>
                    <a:pt x="37586" y="57745"/>
                    <a:pt x="42863" y="57745"/>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233D0B7-A46E-4E1E-8A42-A18C82F943B5}"/>
                </a:ext>
              </a:extLst>
            </p:cNvPr>
            <p:cNvSpPr/>
            <p:nvPr/>
          </p:nvSpPr>
          <p:spPr>
            <a:xfrm>
              <a:off x="5998369" y="3251596"/>
              <a:ext cx="190500" cy="38100"/>
            </a:xfrm>
            <a:custGeom>
              <a:avLst/>
              <a:gdLst>
                <a:gd name="connsiteX0" fmla="*/ 16669 w 190500"/>
                <a:gd name="connsiteY0" fmla="*/ 7144 h 38100"/>
                <a:gd name="connsiteX1" fmla="*/ 178594 w 190500"/>
                <a:gd name="connsiteY1" fmla="*/ 7144 h 38100"/>
                <a:gd name="connsiteX2" fmla="*/ 188119 w 190500"/>
                <a:gd name="connsiteY2" fmla="*/ 16669 h 38100"/>
                <a:gd name="connsiteX3" fmla="*/ 188119 w 190500"/>
                <a:gd name="connsiteY3" fmla="*/ 26193 h 38100"/>
                <a:gd name="connsiteX4" fmla="*/ 178594 w 190500"/>
                <a:gd name="connsiteY4" fmla="*/ 35718 h 38100"/>
                <a:gd name="connsiteX5" fmla="*/ 16669 w 190500"/>
                <a:gd name="connsiteY5" fmla="*/ 35718 h 38100"/>
                <a:gd name="connsiteX6" fmla="*/ 7144 w 190500"/>
                <a:gd name="connsiteY6" fmla="*/ 26193 h 38100"/>
                <a:gd name="connsiteX7" fmla="*/ 7144 w 190500"/>
                <a:gd name="connsiteY7" fmla="*/ 16669 h 38100"/>
                <a:gd name="connsiteX8" fmla="*/ 16669 w 190500"/>
                <a:gd name="connsiteY8" fmla="*/ 714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38100">
                  <a:moveTo>
                    <a:pt x="16669" y="7144"/>
                  </a:moveTo>
                  <a:lnTo>
                    <a:pt x="178594" y="7144"/>
                  </a:lnTo>
                  <a:cubicBezTo>
                    <a:pt x="183871" y="7144"/>
                    <a:pt x="188119" y="11392"/>
                    <a:pt x="188119" y="16669"/>
                  </a:cubicBezTo>
                  <a:lnTo>
                    <a:pt x="188119" y="26193"/>
                  </a:lnTo>
                  <a:cubicBezTo>
                    <a:pt x="188119" y="31471"/>
                    <a:pt x="183871" y="35718"/>
                    <a:pt x="178594" y="35718"/>
                  </a:cubicBezTo>
                  <a:lnTo>
                    <a:pt x="16669" y="35718"/>
                  </a:lnTo>
                  <a:cubicBezTo>
                    <a:pt x="11392" y="35718"/>
                    <a:pt x="7144" y="31471"/>
                    <a:pt x="7144" y="26193"/>
                  </a:cubicBezTo>
                  <a:lnTo>
                    <a:pt x="7144" y="16669"/>
                  </a:lnTo>
                  <a:cubicBezTo>
                    <a:pt x="7144" y="11392"/>
                    <a:pt x="11392" y="7144"/>
                    <a:pt x="16669" y="7144"/>
                  </a:cubicBezTo>
                  <a:close/>
                </a:path>
              </a:pathLst>
            </a:custGeom>
            <a:solidFill>
              <a:srgbClr val="000000"/>
            </a:solidFill>
            <a:ln w="9525" cap="rnd">
              <a:no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8066C713-685B-4792-8109-712D42F05777}"/>
                </a:ext>
              </a:extLst>
            </p:cNvPr>
            <p:cNvSpPr/>
            <p:nvPr/>
          </p:nvSpPr>
          <p:spPr>
            <a:xfrm>
              <a:off x="5998369" y="3287314"/>
              <a:ext cx="190500" cy="47625"/>
            </a:xfrm>
            <a:custGeom>
              <a:avLst/>
              <a:gdLst>
                <a:gd name="connsiteX0" fmla="*/ 16669 w 190500"/>
                <a:gd name="connsiteY0" fmla="*/ 7144 h 47625"/>
                <a:gd name="connsiteX1" fmla="*/ 7144 w 190500"/>
                <a:gd name="connsiteY1" fmla="*/ 35719 h 47625"/>
                <a:gd name="connsiteX2" fmla="*/ 26194 w 190500"/>
                <a:gd name="connsiteY2" fmla="*/ 30971 h 47625"/>
                <a:gd name="connsiteX3" fmla="*/ 50006 w 190500"/>
                <a:gd name="connsiteY3" fmla="*/ 40481 h 47625"/>
                <a:gd name="connsiteX4" fmla="*/ 73819 w 190500"/>
                <a:gd name="connsiteY4" fmla="*/ 30971 h 47625"/>
                <a:gd name="connsiteX5" fmla="*/ 97631 w 190500"/>
                <a:gd name="connsiteY5" fmla="*/ 40481 h 47625"/>
                <a:gd name="connsiteX6" fmla="*/ 121444 w 190500"/>
                <a:gd name="connsiteY6" fmla="*/ 30971 h 47625"/>
                <a:gd name="connsiteX7" fmla="*/ 145256 w 190500"/>
                <a:gd name="connsiteY7" fmla="*/ 40481 h 47625"/>
                <a:gd name="connsiteX8" fmla="*/ 169069 w 190500"/>
                <a:gd name="connsiteY8" fmla="*/ 30971 h 47625"/>
                <a:gd name="connsiteX9" fmla="*/ 188119 w 190500"/>
                <a:gd name="connsiteY9" fmla="*/ 35719 h 47625"/>
                <a:gd name="connsiteX10" fmla="*/ 178594 w 190500"/>
                <a:gd name="connsiteY10"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500" h="47625">
                  <a:moveTo>
                    <a:pt x="16669" y="7144"/>
                  </a:moveTo>
                  <a:lnTo>
                    <a:pt x="7144" y="35719"/>
                  </a:lnTo>
                  <a:cubicBezTo>
                    <a:pt x="7144" y="35719"/>
                    <a:pt x="21919" y="30971"/>
                    <a:pt x="26194" y="30971"/>
                  </a:cubicBezTo>
                  <a:cubicBezTo>
                    <a:pt x="34742" y="30971"/>
                    <a:pt x="41458" y="40481"/>
                    <a:pt x="50006" y="40481"/>
                  </a:cubicBezTo>
                  <a:cubicBezTo>
                    <a:pt x="58555" y="40481"/>
                    <a:pt x="65270" y="30971"/>
                    <a:pt x="73819" y="30971"/>
                  </a:cubicBezTo>
                  <a:cubicBezTo>
                    <a:pt x="82367" y="30971"/>
                    <a:pt x="89083" y="40481"/>
                    <a:pt x="97631" y="40481"/>
                  </a:cubicBezTo>
                  <a:cubicBezTo>
                    <a:pt x="106180" y="40481"/>
                    <a:pt x="112895" y="30971"/>
                    <a:pt x="121444" y="30971"/>
                  </a:cubicBezTo>
                  <a:cubicBezTo>
                    <a:pt x="129992" y="30971"/>
                    <a:pt x="136708" y="40481"/>
                    <a:pt x="145256" y="40481"/>
                  </a:cubicBezTo>
                  <a:cubicBezTo>
                    <a:pt x="153805" y="40481"/>
                    <a:pt x="160520" y="30971"/>
                    <a:pt x="169069" y="30971"/>
                  </a:cubicBezTo>
                  <a:cubicBezTo>
                    <a:pt x="173344" y="30971"/>
                    <a:pt x="188119" y="35719"/>
                    <a:pt x="188119" y="35719"/>
                  </a:cubicBezTo>
                  <a:lnTo>
                    <a:pt x="178594" y="7144"/>
                  </a:lnTo>
                </a:path>
              </a:pathLst>
            </a:custGeom>
            <a:solidFill>
              <a:srgbClr val="000000"/>
            </a:solidFill>
            <a:ln w="9525" cap="flat">
              <a:noFill/>
              <a:prstDash val="solid"/>
              <a:miter/>
            </a:ln>
          </p:spPr>
          <p:txBody>
            <a:bodyPr rtlCol="0" anchor="ctr"/>
            <a:lstStyle/>
            <a:p>
              <a:endParaRPr lang="en-US"/>
            </a:p>
          </p:txBody>
        </p:sp>
      </p:grpSp>
      <p:sp>
        <p:nvSpPr>
          <p:cNvPr id="83" name="TextBox 82">
            <a:extLst>
              <a:ext uri="{FF2B5EF4-FFF2-40B4-BE49-F238E27FC236}">
                <a16:creationId xmlns:a16="http://schemas.microsoft.com/office/drawing/2014/main" id="{896B57C5-CBC9-4908-BFF6-45E0A430BC67}"/>
              </a:ext>
            </a:extLst>
          </p:cNvPr>
          <p:cNvSpPr txBox="1"/>
          <p:nvPr/>
        </p:nvSpPr>
        <p:spPr>
          <a:xfrm>
            <a:off x="2245046" y="6333192"/>
            <a:ext cx="8600814" cy="553998"/>
          </a:xfrm>
          <a:prstGeom prst="rect">
            <a:avLst/>
          </a:prstGeom>
          <a:noFill/>
        </p:spPr>
        <p:txBody>
          <a:bodyPr wrap="square" rtlCol="0">
            <a:spAutoFit/>
          </a:bodyPr>
          <a:lstStyle/>
          <a:p>
            <a:pPr algn="ctr"/>
            <a:r>
              <a:rPr lang="en-US" sz="1000" dirty="0"/>
              <a:t>Peanut Butter modified from image by P </a:t>
            </a:r>
            <a:r>
              <a:rPr lang="en-US" sz="1000" dirty="0" err="1"/>
              <a:t>Thanga</a:t>
            </a:r>
            <a:r>
              <a:rPr lang="en-US" sz="1000" dirty="0"/>
              <a:t> Vignesh from the Noun Project CC BY 3.0; Jam modified from image by Nikita </a:t>
            </a:r>
            <a:r>
              <a:rPr lang="en-US" sz="1000" dirty="0" err="1"/>
              <a:t>Kozin</a:t>
            </a:r>
            <a:r>
              <a:rPr lang="en-US" sz="1000" dirty="0"/>
              <a:t> from the Noun Project CC BY 3.0; Bread modified from image by Joanna </a:t>
            </a:r>
            <a:r>
              <a:rPr lang="en-US" sz="1000" dirty="0" err="1"/>
              <a:t>Giansanti</a:t>
            </a:r>
            <a:r>
              <a:rPr lang="en-US" sz="1000" dirty="0"/>
              <a:t> from the Noun Project CC BY 3.0; Sandwich bag by Kate </a:t>
            </a:r>
            <a:r>
              <a:rPr lang="en-US" sz="1000" dirty="0" err="1"/>
              <a:t>Maldjian</a:t>
            </a:r>
            <a:r>
              <a:rPr lang="en-US" sz="1000" dirty="0"/>
              <a:t> from the Noun Project; Shelves by </a:t>
            </a:r>
            <a:r>
              <a:rPr lang="en-US" sz="1000" dirty="0" err="1"/>
              <a:t>Lluisa</a:t>
            </a:r>
            <a:r>
              <a:rPr lang="en-US" sz="1000" dirty="0"/>
              <a:t> </a:t>
            </a:r>
            <a:r>
              <a:rPr lang="en-US" sz="1000" dirty="0" err="1"/>
              <a:t>Iborra</a:t>
            </a:r>
            <a:r>
              <a:rPr lang="en-US" sz="1000" dirty="0"/>
              <a:t> from the Noun Project; Refrigerator by </a:t>
            </a:r>
            <a:r>
              <a:rPr lang="en-US" sz="1000" dirty="0" err="1"/>
              <a:t>shashank</a:t>
            </a:r>
            <a:r>
              <a:rPr lang="en-US" sz="1000" dirty="0"/>
              <a:t> </a:t>
            </a:r>
            <a:r>
              <a:rPr lang="en-US" sz="1000" dirty="0" err="1"/>
              <a:t>singh</a:t>
            </a:r>
            <a:r>
              <a:rPr lang="en-US" sz="1000" dirty="0"/>
              <a:t> from the Noun Project</a:t>
            </a:r>
          </a:p>
        </p:txBody>
      </p:sp>
      <p:sp>
        <p:nvSpPr>
          <p:cNvPr id="84" name="TextBox 83">
            <a:extLst>
              <a:ext uri="{FF2B5EF4-FFF2-40B4-BE49-F238E27FC236}">
                <a16:creationId xmlns:a16="http://schemas.microsoft.com/office/drawing/2014/main" id="{85FA5A22-BB30-442A-AB09-9DF50C29BE20}"/>
              </a:ext>
            </a:extLst>
          </p:cNvPr>
          <p:cNvSpPr txBox="1"/>
          <p:nvPr/>
        </p:nvSpPr>
        <p:spPr>
          <a:xfrm>
            <a:off x="7394296" y="2711902"/>
            <a:ext cx="3932384" cy="769441"/>
          </a:xfrm>
          <a:prstGeom prst="rect">
            <a:avLst/>
          </a:prstGeom>
          <a:noFill/>
        </p:spPr>
        <p:txBody>
          <a:bodyPr wrap="square" rtlCol="0">
            <a:spAutoFit/>
          </a:bodyPr>
          <a:lstStyle/>
          <a:p>
            <a:r>
              <a:rPr lang="en-US" sz="4400" dirty="0"/>
              <a:t>Fetch       from</a:t>
            </a:r>
          </a:p>
        </p:txBody>
      </p:sp>
      <p:sp>
        <p:nvSpPr>
          <p:cNvPr id="85" name="TextBox 84">
            <a:extLst>
              <a:ext uri="{FF2B5EF4-FFF2-40B4-BE49-F238E27FC236}">
                <a16:creationId xmlns:a16="http://schemas.microsoft.com/office/drawing/2014/main" id="{C97F71F4-A7ED-49BF-B26B-8DFAEF4995CA}"/>
              </a:ext>
            </a:extLst>
          </p:cNvPr>
          <p:cNvSpPr txBox="1"/>
          <p:nvPr/>
        </p:nvSpPr>
        <p:spPr>
          <a:xfrm>
            <a:off x="7394295" y="3737620"/>
            <a:ext cx="3779303" cy="769441"/>
          </a:xfrm>
          <a:prstGeom prst="rect">
            <a:avLst/>
          </a:prstGeom>
          <a:noFill/>
        </p:spPr>
        <p:txBody>
          <a:bodyPr wrap="square" rtlCol="0">
            <a:spAutoFit/>
          </a:bodyPr>
          <a:lstStyle/>
          <a:p>
            <a:r>
              <a:rPr lang="en-US" sz="4400" dirty="0"/>
              <a:t>Fetch       from</a:t>
            </a:r>
          </a:p>
        </p:txBody>
      </p:sp>
      <p:sp>
        <p:nvSpPr>
          <p:cNvPr id="86" name="TextBox 85">
            <a:extLst>
              <a:ext uri="{FF2B5EF4-FFF2-40B4-BE49-F238E27FC236}">
                <a16:creationId xmlns:a16="http://schemas.microsoft.com/office/drawing/2014/main" id="{8735C26A-19B5-44BB-B715-DE757AE244BE}"/>
              </a:ext>
            </a:extLst>
          </p:cNvPr>
          <p:cNvSpPr txBox="1"/>
          <p:nvPr/>
        </p:nvSpPr>
        <p:spPr>
          <a:xfrm>
            <a:off x="7394294" y="4763338"/>
            <a:ext cx="3779303" cy="769441"/>
          </a:xfrm>
          <a:prstGeom prst="rect">
            <a:avLst/>
          </a:prstGeom>
          <a:noFill/>
        </p:spPr>
        <p:txBody>
          <a:bodyPr wrap="square" rtlCol="0">
            <a:spAutoFit/>
          </a:bodyPr>
          <a:lstStyle/>
          <a:p>
            <a:r>
              <a:rPr lang="en-US" sz="4400" dirty="0"/>
              <a:t>Fetch       from</a:t>
            </a:r>
          </a:p>
        </p:txBody>
      </p:sp>
      <p:grpSp>
        <p:nvGrpSpPr>
          <p:cNvPr id="107" name="Group 106">
            <a:extLst>
              <a:ext uri="{FF2B5EF4-FFF2-40B4-BE49-F238E27FC236}">
                <a16:creationId xmlns:a16="http://schemas.microsoft.com/office/drawing/2014/main" id="{6D4D72D8-EB71-493E-B616-89C11B9CA3BD}"/>
              </a:ext>
            </a:extLst>
          </p:cNvPr>
          <p:cNvGrpSpPr/>
          <p:nvPr/>
        </p:nvGrpSpPr>
        <p:grpSpPr>
          <a:xfrm>
            <a:off x="10770644" y="4759043"/>
            <a:ext cx="424520" cy="829933"/>
            <a:chOff x="5880573" y="2896066"/>
            <a:chExt cx="424520" cy="829933"/>
          </a:xfrm>
        </p:grpSpPr>
        <p:sp>
          <p:nvSpPr>
            <p:cNvPr id="90" name="Freeform: Shape 89">
              <a:extLst>
                <a:ext uri="{FF2B5EF4-FFF2-40B4-BE49-F238E27FC236}">
                  <a16:creationId xmlns:a16="http://schemas.microsoft.com/office/drawing/2014/main" id="{D7FFAE97-7F41-4B71-9104-24FABBE967C7}"/>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B9543F5-C258-4D9C-A9E9-3507963C33DB}"/>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24A56-1882-482D-9A8F-F7189D5AE64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076BDB-AE4E-46D5-AE8D-239638A3F670}"/>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5B18EB8-1EAE-416A-B77E-CE80CBCD84FA}"/>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030D1C0-9D84-4A7A-BF5D-A2F1863C3635}"/>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34D5DB-6C24-4943-9A8A-8CF64E31B238}"/>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0A2B0CB-C9DD-4C27-9F78-8F04BB3F63D9}"/>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8AC09C4-294E-4EB9-8424-D3953BCDED99}"/>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3815EFA-0397-46AF-8C42-49A97CBCDFAE}"/>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53EC9C3-3FE4-40FC-BB58-957B6EF41A41}"/>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8467196-01A8-4DD4-A79D-080D144C78BF}"/>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1FD53D7-B79A-46B7-B6A1-AC181CC33EF2}"/>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70E2E1F-D118-4D30-9789-5F302D05118C}"/>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938E97B-81DB-401A-8CB4-9F1E253F76B8}"/>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05B4341-6AB7-4377-8DA4-34774846D4EE}"/>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6A07DE2-B51D-482E-A1DB-A680F9045892}"/>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grpSp>
        <p:nvGrpSpPr>
          <p:cNvPr id="108" name="Group 107">
            <a:extLst>
              <a:ext uri="{FF2B5EF4-FFF2-40B4-BE49-F238E27FC236}">
                <a16:creationId xmlns:a16="http://schemas.microsoft.com/office/drawing/2014/main" id="{89C3D922-08AE-4001-9E0D-DD7BD6EAB4ED}"/>
              </a:ext>
            </a:extLst>
          </p:cNvPr>
          <p:cNvGrpSpPr/>
          <p:nvPr/>
        </p:nvGrpSpPr>
        <p:grpSpPr>
          <a:xfrm>
            <a:off x="10784751" y="2723358"/>
            <a:ext cx="424520" cy="829933"/>
            <a:chOff x="5880573" y="2896066"/>
            <a:chExt cx="424520" cy="829933"/>
          </a:xfrm>
        </p:grpSpPr>
        <p:sp>
          <p:nvSpPr>
            <p:cNvPr id="109" name="Freeform: Shape 108">
              <a:extLst>
                <a:ext uri="{FF2B5EF4-FFF2-40B4-BE49-F238E27FC236}">
                  <a16:creationId xmlns:a16="http://schemas.microsoft.com/office/drawing/2014/main" id="{37189318-1428-414E-838A-41B9B53E4510}"/>
                </a:ext>
              </a:extLst>
            </p:cNvPr>
            <p:cNvSpPr/>
            <p:nvPr/>
          </p:nvSpPr>
          <p:spPr>
            <a:xfrm>
              <a:off x="5883221" y="2896066"/>
              <a:ext cx="142875" cy="85725"/>
            </a:xfrm>
            <a:custGeom>
              <a:avLst/>
              <a:gdLst>
                <a:gd name="connsiteX0" fmla="*/ 135188 w 142875"/>
                <a:gd name="connsiteY0" fmla="*/ 7144 h 85725"/>
                <a:gd name="connsiteX1" fmla="*/ 7144 w 142875"/>
                <a:gd name="connsiteY1" fmla="*/ 80848 h 85725"/>
                <a:gd name="connsiteX2" fmla="*/ 9220 w 142875"/>
                <a:gd name="connsiteY2" fmla="*/ 82172 h 85725"/>
                <a:gd name="connsiteX3" fmla="*/ 137027 w 142875"/>
                <a:gd name="connsiteY3" fmla="*/ 8192 h 85725"/>
              </a:gdLst>
              <a:ahLst/>
              <a:cxnLst>
                <a:cxn ang="0">
                  <a:pos x="connsiteX0" y="connsiteY0"/>
                </a:cxn>
                <a:cxn ang="0">
                  <a:pos x="connsiteX1" y="connsiteY1"/>
                </a:cxn>
                <a:cxn ang="0">
                  <a:pos x="connsiteX2" y="connsiteY2"/>
                </a:cxn>
                <a:cxn ang="0">
                  <a:pos x="connsiteX3" y="connsiteY3"/>
                </a:cxn>
              </a:cxnLst>
              <a:rect l="l" t="t" r="r" b="b"/>
              <a:pathLst>
                <a:path w="142875" h="85725">
                  <a:moveTo>
                    <a:pt x="135188" y="7144"/>
                  </a:moveTo>
                  <a:lnTo>
                    <a:pt x="7144" y="80848"/>
                  </a:lnTo>
                  <a:lnTo>
                    <a:pt x="9220" y="82172"/>
                  </a:lnTo>
                  <a:lnTo>
                    <a:pt x="137027" y="8192"/>
                  </a:lnTo>
                  <a:close/>
                </a:path>
              </a:pathLst>
            </a:custGeom>
            <a:solidFill>
              <a:srgbClr val="000000"/>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A5632E6-47C8-4675-AC5D-19ECD4A5AD76}"/>
                </a:ext>
              </a:extLst>
            </p:cNvPr>
            <p:cNvSpPr/>
            <p:nvPr/>
          </p:nvSpPr>
          <p:spPr>
            <a:xfrm>
              <a:off x="5888079" y="2984801"/>
              <a:ext cx="133350" cy="190500"/>
            </a:xfrm>
            <a:custGeom>
              <a:avLst/>
              <a:gdLst>
                <a:gd name="connsiteX0" fmla="*/ 131026 w 133350"/>
                <a:gd name="connsiteY0" fmla="*/ 78448 h 190500"/>
                <a:gd name="connsiteX1" fmla="*/ 7144 w 133350"/>
                <a:gd name="connsiteY1" fmla="*/ 7144 h 190500"/>
                <a:gd name="connsiteX2" fmla="*/ 7144 w 133350"/>
                <a:gd name="connsiteY2" fmla="*/ 190605 h 190500"/>
                <a:gd name="connsiteX3" fmla="*/ 131026 w 133350"/>
                <a:gd name="connsiteY3" fmla="*/ 118910 h 190500"/>
              </a:gdLst>
              <a:ahLst/>
              <a:cxnLst>
                <a:cxn ang="0">
                  <a:pos x="connsiteX0" y="connsiteY0"/>
                </a:cxn>
                <a:cxn ang="0">
                  <a:pos x="connsiteX1" y="connsiteY1"/>
                </a:cxn>
                <a:cxn ang="0">
                  <a:pos x="connsiteX2" y="connsiteY2"/>
                </a:cxn>
                <a:cxn ang="0">
                  <a:pos x="connsiteX3" y="connsiteY3"/>
                </a:cxn>
              </a:cxnLst>
              <a:rect l="l" t="t" r="r" b="b"/>
              <a:pathLst>
                <a:path w="133350" h="190500">
                  <a:moveTo>
                    <a:pt x="131026" y="78448"/>
                  </a:moveTo>
                  <a:lnTo>
                    <a:pt x="7144" y="7144"/>
                  </a:lnTo>
                  <a:lnTo>
                    <a:pt x="7144" y="190605"/>
                  </a:lnTo>
                  <a:lnTo>
                    <a:pt x="131026" y="118910"/>
                  </a:lnTo>
                  <a:close/>
                </a:path>
              </a:pathLst>
            </a:custGeom>
            <a:solidFill>
              <a:srgbClr val="000000"/>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F82EB41-A731-4413-9B1F-C4E7CF608304}"/>
                </a:ext>
              </a:extLst>
            </p:cNvPr>
            <p:cNvSpPr/>
            <p:nvPr/>
          </p:nvSpPr>
          <p:spPr>
            <a:xfrm>
              <a:off x="5888079" y="3538832"/>
              <a:ext cx="19050" cy="19050"/>
            </a:xfrm>
            <a:custGeom>
              <a:avLst/>
              <a:gdLst>
                <a:gd name="connsiteX0" fmla="*/ 7144 w 19050"/>
                <a:gd name="connsiteY0" fmla="*/ 21422 h 19050"/>
                <a:gd name="connsiteX1" fmla="*/ 12259 w 19050"/>
                <a:gd name="connsiteY1" fmla="*/ 18469 h 19050"/>
                <a:gd name="connsiteX2" fmla="*/ 12259 w 19050"/>
                <a:gd name="connsiteY2" fmla="*/ 10106 h 19050"/>
                <a:gd name="connsiteX3" fmla="*/ 7144 w 19050"/>
                <a:gd name="connsiteY3" fmla="*/ 7144 h 19050"/>
              </a:gdLst>
              <a:ahLst/>
              <a:cxnLst>
                <a:cxn ang="0">
                  <a:pos x="connsiteX0" y="connsiteY0"/>
                </a:cxn>
                <a:cxn ang="0">
                  <a:pos x="connsiteX1" y="connsiteY1"/>
                </a:cxn>
                <a:cxn ang="0">
                  <a:pos x="connsiteX2" y="connsiteY2"/>
                </a:cxn>
                <a:cxn ang="0">
                  <a:pos x="connsiteX3" y="connsiteY3"/>
                </a:cxn>
              </a:cxnLst>
              <a:rect l="l" t="t" r="r" b="b"/>
              <a:pathLst>
                <a:path w="19050" h="19050">
                  <a:moveTo>
                    <a:pt x="7144" y="21422"/>
                  </a:moveTo>
                  <a:lnTo>
                    <a:pt x="12259" y="18469"/>
                  </a:lnTo>
                  <a:lnTo>
                    <a:pt x="12259" y="10106"/>
                  </a:lnTo>
                  <a:lnTo>
                    <a:pt x="7144" y="7144"/>
                  </a:lnTo>
                  <a:close/>
                </a:path>
              </a:pathLst>
            </a:custGeom>
            <a:solidFill>
              <a:srgbClr val="000000"/>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2D7B8D4-8DE3-45E2-A125-46D7A56824D8}"/>
                </a:ext>
              </a:extLst>
            </p:cNvPr>
            <p:cNvSpPr/>
            <p:nvPr/>
          </p:nvSpPr>
          <p:spPr>
            <a:xfrm>
              <a:off x="5888079" y="3365268"/>
              <a:ext cx="133350" cy="171450"/>
            </a:xfrm>
            <a:custGeom>
              <a:avLst/>
              <a:gdLst>
                <a:gd name="connsiteX0" fmla="*/ 131026 w 133350"/>
                <a:gd name="connsiteY0" fmla="*/ 93897 h 171450"/>
                <a:gd name="connsiteX1" fmla="*/ 131026 w 133350"/>
                <a:gd name="connsiteY1" fmla="*/ 78438 h 171450"/>
                <a:gd name="connsiteX2" fmla="*/ 7144 w 133350"/>
                <a:gd name="connsiteY2" fmla="*/ 7144 h 171450"/>
                <a:gd name="connsiteX3" fmla="*/ 7144 w 133350"/>
                <a:gd name="connsiteY3" fmla="*/ 165192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93897"/>
                  </a:moveTo>
                  <a:lnTo>
                    <a:pt x="131026" y="78438"/>
                  </a:lnTo>
                  <a:lnTo>
                    <a:pt x="7144" y="7144"/>
                  </a:lnTo>
                  <a:lnTo>
                    <a:pt x="7144" y="165192"/>
                  </a:lnTo>
                  <a:close/>
                </a:path>
              </a:pathLst>
            </a:custGeom>
            <a:solidFill>
              <a:srgbClr val="000000"/>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395C0C1-DBAF-47BC-A95A-0748FFAA54C0}"/>
                </a:ext>
              </a:extLst>
            </p:cNvPr>
            <p:cNvSpPr/>
            <p:nvPr/>
          </p:nvSpPr>
          <p:spPr>
            <a:xfrm>
              <a:off x="5888079" y="3183569"/>
              <a:ext cx="133350" cy="171450"/>
            </a:xfrm>
            <a:custGeom>
              <a:avLst/>
              <a:gdLst>
                <a:gd name="connsiteX0" fmla="*/ 131026 w 133350"/>
                <a:gd name="connsiteY0" fmla="*/ 102241 h 171450"/>
                <a:gd name="connsiteX1" fmla="*/ 131026 w 133350"/>
                <a:gd name="connsiteY1" fmla="*/ 78448 h 171450"/>
                <a:gd name="connsiteX2" fmla="*/ 7144 w 133350"/>
                <a:gd name="connsiteY2" fmla="*/ 7144 h 171450"/>
                <a:gd name="connsiteX3" fmla="*/ 7144 w 133350"/>
                <a:gd name="connsiteY3" fmla="*/ 173545 h 171450"/>
              </a:gdLst>
              <a:ahLst/>
              <a:cxnLst>
                <a:cxn ang="0">
                  <a:pos x="connsiteX0" y="connsiteY0"/>
                </a:cxn>
                <a:cxn ang="0">
                  <a:pos x="connsiteX1" y="connsiteY1"/>
                </a:cxn>
                <a:cxn ang="0">
                  <a:pos x="connsiteX2" y="connsiteY2"/>
                </a:cxn>
                <a:cxn ang="0">
                  <a:pos x="connsiteX3" y="connsiteY3"/>
                </a:cxn>
              </a:cxnLst>
              <a:rect l="l" t="t" r="r" b="b"/>
              <a:pathLst>
                <a:path w="133350" h="171450">
                  <a:moveTo>
                    <a:pt x="131026" y="102241"/>
                  </a:moveTo>
                  <a:lnTo>
                    <a:pt x="131026" y="78448"/>
                  </a:lnTo>
                  <a:lnTo>
                    <a:pt x="7144" y="7144"/>
                  </a:lnTo>
                  <a:lnTo>
                    <a:pt x="7144" y="173545"/>
                  </a:lnTo>
                  <a:close/>
                </a:path>
              </a:pathLst>
            </a:custGeom>
            <a:solidFill>
              <a:srgbClr val="000000"/>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481CE2C-D685-4E02-9EE0-919D08D9FAA1}"/>
                </a:ext>
              </a:extLst>
            </p:cNvPr>
            <p:cNvSpPr/>
            <p:nvPr/>
          </p:nvSpPr>
          <p:spPr>
            <a:xfrm>
              <a:off x="5880573" y="2974857"/>
              <a:ext cx="9525" cy="590550"/>
            </a:xfrm>
            <a:custGeom>
              <a:avLst/>
              <a:gdLst>
                <a:gd name="connsiteX0" fmla="*/ 7144 w 9525"/>
                <a:gd name="connsiteY0" fmla="*/ 584330 h 590550"/>
                <a:gd name="connsiteX1" fmla="*/ 8934 w 9525"/>
                <a:gd name="connsiteY1" fmla="*/ 585368 h 590550"/>
                <a:gd name="connsiteX2" fmla="*/ 8934 w 9525"/>
                <a:gd name="connsiteY2" fmla="*/ 566176 h 590550"/>
                <a:gd name="connsiteX3" fmla="*/ 8934 w 9525"/>
                <a:gd name="connsiteY3" fmla="*/ 560546 h 590550"/>
                <a:gd name="connsiteX4" fmla="*/ 8934 w 9525"/>
                <a:gd name="connsiteY4" fmla="*/ 392611 h 590550"/>
                <a:gd name="connsiteX5" fmla="*/ 8934 w 9525"/>
                <a:gd name="connsiteY5" fmla="*/ 387201 h 590550"/>
                <a:gd name="connsiteX6" fmla="*/ 8934 w 9525"/>
                <a:gd name="connsiteY6" fmla="*/ 210922 h 590550"/>
                <a:gd name="connsiteX7" fmla="*/ 8934 w 9525"/>
                <a:gd name="connsiteY7" fmla="*/ 205502 h 590550"/>
                <a:gd name="connsiteX8" fmla="*/ 8934 w 9525"/>
                <a:gd name="connsiteY8" fmla="*/ 12154 h 590550"/>
                <a:gd name="connsiteX9" fmla="*/ 8934 w 9525"/>
                <a:gd name="connsiteY9" fmla="*/ 8287 h 590550"/>
                <a:gd name="connsiteX10" fmla="*/ 7144 w 9525"/>
                <a:gd name="connsiteY10"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 h="590550">
                  <a:moveTo>
                    <a:pt x="7144" y="584330"/>
                  </a:moveTo>
                  <a:lnTo>
                    <a:pt x="8934" y="585368"/>
                  </a:lnTo>
                  <a:lnTo>
                    <a:pt x="8934" y="566176"/>
                  </a:lnTo>
                  <a:lnTo>
                    <a:pt x="8934" y="560546"/>
                  </a:lnTo>
                  <a:lnTo>
                    <a:pt x="8934" y="392611"/>
                  </a:lnTo>
                  <a:lnTo>
                    <a:pt x="8934" y="387201"/>
                  </a:lnTo>
                  <a:lnTo>
                    <a:pt x="8934" y="210922"/>
                  </a:lnTo>
                  <a:lnTo>
                    <a:pt x="8934" y="205502"/>
                  </a:lnTo>
                  <a:lnTo>
                    <a:pt x="8934" y="12154"/>
                  </a:lnTo>
                  <a:lnTo>
                    <a:pt x="8934" y="8287"/>
                  </a:lnTo>
                  <a:lnTo>
                    <a:pt x="7144" y="7144"/>
                  </a:lnTo>
                  <a:close/>
                </a:path>
              </a:pathLst>
            </a:custGeom>
            <a:solidFill>
              <a:srgbClr val="000000"/>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E7D9F3D-5FDC-4CDB-84EC-830FF3612F80}"/>
                </a:ext>
              </a:extLst>
            </p:cNvPr>
            <p:cNvSpPr/>
            <p:nvPr/>
          </p:nvSpPr>
          <p:spPr>
            <a:xfrm>
              <a:off x="5898909" y="3545090"/>
              <a:ext cx="266700" cy="161925"/>
            </a:xfrm>
            <a:custGeom>
              <a:avLst/>
              <a:gdLst>
                <a:gd name="connsiteX0" fmla="*/ 7144 w 266700"/>
                <a:gd name="connsiteY0" fmla="*/ 12211 h 161925"/>
                <a:gd name="connsiteX1" fmla="*/ 261671 w 266700"/>
                <a:gd name="connsiteY1" fmla="*/ 159334 h 161925"/>
                <a:gd name="connsiteX2" fmla="*/ 261671 w 266700"/>
                <a:gd name="connsiteY2" fmla="*/ 154076 h 161925"/>
                <a:gd name="connsiteX3" fmla="*/ 7144 w 266700"/>
                <a:gd name="connsiteY3" fmla="*/ 7144 h 161925"/>
              </a:gdLst>
              <a:ahLst/>
              <a:cxnLst>
                <a:cxn ang="0">
                  <a:pos x="connsiteX0" y="connsiteY0"/>
                </a:cxn>
                <a:cxn ang="0">
                  <a:pos x="connsiteX1" y="connsiteY1"/>
                </a:cxn>
                <a:cxn ang="0">
                  <a:pos x="connsiteX2" y="connsiteY2"/>
                </a:cxn>
                <a:cxn ang="0">
                  <a:pos x="connsiteX3" y="connsiteY3"/>
                </a:cxn>
              </a:cxnLst>
              <a:rect l="l" t="t" r="r" b="b"/>
              <a:pathLst>
                <a:path w="266700" h="161925">
                  <a:moveTo>
                    <a:pt x="7144" y="12211"/>
                  </a:moveTo>
                  <a:lnTo>
                    <a:pt x="261671" y="159334"/>
                  </a:lnTo>
                  <a:lnTo>
                    <a:pt x="261671" y="154076"/>
                  </a:lnTo>
                  <a:lnTo>
                    <a:pt x="7144" y="7144"/>
                  </a:lnTo>
                  <a:close/>
                </a:path>
              </a:pathLst>
            </a:custGeom>
            <a:solidFill>
              <a:srgbClr val="000000"/>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15A4CE5-7CA1-4CF0-83D0-43775BC30A0B}"/>
                </a:ext>
              </a:extLst>
            </p:cNvPr>
            <p:cNvSpPr/>
            <p:nvPr/>
          </p:nvSpPr>
          <p:spPr>
            <a:xfrm>
              <a:off x="6017666" y="3059401"/>
              <a:ext cx="142875" cy="123825"/>
            </a:xfrm>
            <a:custGeom>
              <a:avLst/>
              <a:gdLst>
                <a:gd name="connsiteX0" fmla="*/ 7144 w 142875"/>
                <a:gd name="connsiteY0" fmla="*/ 44301 h 123825"/>
                <a:gd name="connsiteX1" fmla="*/ 142913 w 142875"/>
                <a:gd name="connsiteY1" fmla="*/ 122682 h 123825"/>
                <a:gd name="connsiteX2" fmla="*/ 142913 w 142875"/>
                <a:gd name="connsiteY2" fmla="*/ 85534 h 123825"/>
                <a:gd name="connsiteX3" fmla="*/ 7144 w 142875"/>
                <a:gd name="connsiteY3" fmla="*/ 7144 h 123825"/>
              </a:gdLst>
              <a:ahLst/>
              <a:cxnLst>
                <a:cxn ang="0">
                  <a:pos x="connsiteX0" y="connsiteY0"/>
                </a:cxn>
                <a:cxn ang="0">
                  <a:pos x="connsiteX1" y="connsiteY1"/>
                </a:cxn>
                <a:cxn ang="0">
                  <a:pos x="connsiteX2" y="connsiteY2"/>
                </a:cxn>
                <a:cxn ang="0">
                  <a:pos x="connsiteX3" y="connsiteY3"/>
                </a:cxn>
              </a:cxnLst>
              <a:rect l="l" t="t" r="r" b="b"/>
              <a:pathLst>
                <a:path w="142875" h="123825">
                  <a:moveTo>
                    <a:pt x="7144" y="44301"/>
                  </a:moveTo>
                  <a:lnTo>
                    <a:pt x="142913" y="122682"/>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764096F-96E3-4710-801A-CE9519564853}"/>
                </a:ext>
              </a:extLst>
            </p:cNvPr>
            <p:cNvSpPr/>
            <p:nvPr/>
          </p:nvSpPr>
          <p:spPr>
            <a:xfrm>
              <a:off x="6159151" y="3135449"/>
              <a:ext cx="9525" cy="590550"/>
            </a:xfrm>
            <a:custGeom>
              <a:avLst/>
              <a:gdLst>
                <a:gd name="connsiteX0" fmla="*/ 7144 w 9525"/>
                <a:gd name="connsiteY0" fmla="*/ 7830 h 590550"/>
                <a:gd name="connsiteX1" fmla="*/ 7144 w 9525"/>
                <a:gd name="connsiteY1" fmla="*/ 51587 h 590550"/>
                <a:gd name="connsiteX2" fmla="*/ 7144 w 9525"/>
                <a:gd name="connsiteY2" fmla="*/ 201187 h 590550"/>
                <a:gd name="connsiteX3" fmla="*/ 7144 w 9525"/>
                <a:gd name="connsiteY3" fmla="*/ 206597 h 590550"/>
                <a:gd name="connsiteX4" fmla="*/ 7144 w 9525"/>
                <a:gd name="connsiteY4" fmla="*/ 233686 h 590550"/>
                <a:gd name="connsiteX5" fmla="*/ 7144 w 9525"/>
                <a:gd name="connsiteY5" fmla="*/ 382876 h 590550"/>
                <a:gd name="connsiteX6" fmla="*/ 7144 w 9525"/>
                <a:gd name="connsiteY6" fmla="*/ 388706 h 590550"/>
                <a:gd name="connsiteX7" fmla="*/ 7144 w 9525"/>
                <a:gd name="connsiteY7" fmla="*/ 407041 h 590550"/>
                <a:gd name="connsiteX8" fmla="*/ 7144 w 9525"/>
                <a:gd name="connsiteY8" fmla="*/ 556641 h 590550"/>
                <a:gd name="connsiteX9" fmla="*/ 7144 w 9525"/>
                <a:gd name="connsiteY9" fmla="*/ 562061 h 590550"/>
                <a:gd name="connsiteX10" fmla="*/ 7144 w 9525"/>
                <a:gd name="connsiteY10" fmla="*/ 573938 h 590550"/>
                <a:gd name="connsiteX11" fmla="*/ 7144 w 9525"/>
                <a:gd name="connsiteY11" fmla="*/ 584702 h 590550"/>
                <a:gd name="connsiteX12" fmla="*/ 9344 w 9525"/>
                <a:gd name="connsiteY12" fmla="*/ 585864 h 590550"/>
                <a:gd name="connsiteX13" fmla="*/ 9344 w 9525"/>
                <a:gd name="connsiteY13" fmla="*/ 8306 h 590550"/>
                <a:gd name="connsiteX14" fmla="*/ 7144 w 9525"/>
                <a:gd name="connsiteY14"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 h="590550">
                  <a:moveTo>
                    <a:pt x="7144" y="7830"/>
                  </a:moveTo>
                  <a:lnTo>
                    <a:pt x="7144" y="51587"/>
                  </a:lnTo>
                  <a:lnTo>
                    <a:pt x="7144" y="201187"/>
                  </a:lnTo>
                  <a:lnTo>
                    <a:pt x="7144" y="206597"/>
                  </a:lnTo>
                  <a:lnTo>
                    <a:pt x="7144" y="233686"/>
                  </a:lnTo>
                  <a:lnTo>
                    <a:pt x="7144" y="382876"/>
                  </a:lnTo>
                  <a:lnTo>
                    <a:pt x="7144" y="388706"/>
                  </a:lnTo>
                  <a:lnTo>
                    <a:pt x="7144" y="407041"/>
                  </a:lnTo>
                  <a:lnTo>
                    <a:pt x="7144" y="556641"/>
                  </a:lnTo>
                  <a:lnTo>
                    <a:pt x="7144" y="562061"/>
                  </a:lnTo>
                  <a:lnTo>
                    <a:pt x="7144" y="573938"/>
                  </a:lnTo>
                  <a:lnTo>
                    <a:pt x="7144" y="584702"/>
                  </a:lnTo>
                  <a:lnTo>
                    <a:pt x="9344" y="585864"/>
                  </a:lnTo>
                  <a:lnTo>
                    <a:pt x="9344" y="8306"/>
                  </a:lnTo>
                  <a:lnTo>
                    <a:pt x="7144" y="7144"/>
                  </a:lnTo>
                  <a:close/>
                </a:path>
              </a:pathLst>
            </a:custGeom>
            <a:solidFill>
              <a:srgbClr val="000000"/>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B18B23A-EACD-493C-8FC9-154DF14F3BA1}"/>
                </a:ext>
              </a:extLst>
            </p:cNvPr>
            <p:cNvSpPr/>
            <p:nvPr/>
          </p:nvSpPr>
          <p:spPr>
            <a:xfrm>
              <a:off x="6162218" y="3056353"/>
              <a:ext cx="142875" cy="85725"/>
            </a:xfrm>
            <a:custGeom>
              <a:avLst/>
              <a:gdLst>
                <a:gd name="connsiteX0" fmla="*/ 133712 w 142875"/>
                <a:gd name="connsiteY0" fmla="*/ 7144 h 85725"/>
                <a:gd name="connsiteX1" fmla="*/ 133541 w 142875"/>
                <a:gd name="connsiteY1" fmla="*/ 7963 h 85725"/>
                <a:gd name="connsiteX2" fmla="*/ 133493 w 142875"/>
                <a:gd name="connsiteY2" fmla="*/ 8344 h 85725"/>
                <a:gd name="connsiteX3" fmla="*/ 132455 w 142875"/>
                <a:gd name="connsiteY3" fmla="*/ 9373 h 85725"/>
                <a:gd name="connsiteX4" fmla="*/ 132445 w 142875"/>
                <a:gd name="connsiteY4" fmla="*/ 9382 h 85725"/>
                <a:gd name="connsiteX5" fmla="*/ 132436 w 142875"/>
                <a:gd name="connsiteY5" fmla="*/ 9392 h 85725"/>
                <a:gd name="connsiteX6" fmla="*/ 132417 w 142875"/>
                <a:gd name="connsiteY6" fmla="*/ 9392 h 85725"/>
                <a:gd name="connsiteX7" fmla="*/ 7144 w 142875"/>
                <a:gd name="connsiteY7" fmla="*/ 81391 h 85725"/>
                <a:gd name="connsiteX8" fmla="*/ 9068 w 142875"/>
                <a:gd name="connsiteY8" fmla="*/ 82401 h 85725"/>
                <a:gd name="connsiteX9" fmla="*/ 136560 w 142875"/>
                <a:gd name="connsiteY9" fmla="*/ 8792 h 85725"/>
                <a:gd name="connsiteX10" fmla="*/ 133712 w 142875"/>
                <a:gd name="connsiteY10"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85725">
                  <a:moveTo>
                    <a:pt x="133712" y="7144"/>
                  </a:moveTo>
                  <a:cubicBezTo>
                    <a:pt x="133693" y="7439"/>
                    <a:pt x="133664" y="7687"/>
                    <a:pt x="133541" y="7963"/>
                  </a:cubicBezTo>
                  <a:cubicBezTo>
                    <a:pt x="133493" y="8087"/>
                    <a:pt x="133560" y="8220"/>
                    <a:pt x="133493" y="8344"/>
                  </a:cubicBezTo>
                  <a:cubicBezTo>
                    <a:pt x="133236" y="8792"/>
                    <a:pt x="132874" y="9134"/>
                    <a:pt x="132455" y="9373"/>
                  </a:cubicBezTo>
                  <a:lnTo>
                    <a:pt x="132445" y="9382"/>
                  </a:lnTo>
                  <a:lnTo>
                    <a:pt x="132436" y="9392"/>
                  </a:lnTo>
                  <a:cubicBezTo>
                    <a:pt x="132426" y="9392"/>
                    <a:pt x="132426" y="9392"/>
                    <a:pt x="132417" y="9392"/>
                  </a:cubicBezTo>
                  <a:lnTo>
                    <a:pt x="7144" y="81391"/>
                  </a:lnTo>
                  <a:lnTo>
                    <a:pt x="9068" y="82401"/>
                  </a:lnTo>
                  <a:lnTo>
                    <a:pt x="136560" y="8792"/>
                  </a:lnTo>
                  <a:lnTo>
                    <a:pt x="133712" y="7144"/>
                  </a:lnTo>
                  <a:close/>
                </a:path>
              </a:pathLst>
            </a:custGeom>
            <a:solidFill>
              <a:srgbClr val="000000"/>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CC4D5C0-F7C2-4B5E-B681-C7CDCEA6CBE5}"/>
                </a:ext>
              </a:extLst>
            </p:cNvPr>
            <p:cNvSpPr/>
            <p:nvPr/>
          </p:nvSpPr>
          <p:spPr>
            <a:xfrm>
              <a:off x="6167066" y="3062944"/>
              <a:ext cx="133350" cy="657225"/>
            </a:xfrm>
            <a:custGeom>
              <a:avLst/>
              <a:gdLst>
                <a:gd name="connsiteX0" fmla="*/ 7144 w 133350"/>
                <a:gd name="connsiteY0" fmla="*/ 658158 h 657225"/>
                <a:gd name="connsiteX1" fmla="*/ 134579 w 133350"/>
                <a:gd name="connsiteY1" fmla="*/ 584568 h 657225"/>
                <a:gd name="connsiteX2" fmla="*/ 134579 w 133350"/>
                <a:gd name="connsiteY2" fmla="*/ 7144 h 657225"/>
                <a:gd name="connsiteX3" fmla="*/ 7144 w 133350"/>
                <a:gd name="connsiteY3" fmla="*/ 80734 h 657225"/>
              </a:gdLst>
              <a:ahLst/>
              <a:cxnLst>
                <a:cxn ang="0">
                  <a:pos x="connsiteX0" y="connsiteY0"/>
                </a:cxn>
                <a:cxn ang="0">
                  <a:pos x="connsiteX1" y="connsiteY1"/>
                </a:cxn>
                <a:cxn ang="0">
                  <a:pos x="connsiteX2" y="connsiteY2"/>
                </a:cxn>
                <a:cxn ang="0">
                  <a:pos x="connsiteX3" y="connsiteY3"/>
                </a:cxn>
              </a:cxnLst>
              <a:rect l="l" t="t" r="r" b="b"/>
              <a:pathLst>
                <a:path w="133350" h="657225">
                  <a:moveTo>
                    <a:pt x="7144" y="658158"/>
                  </a:moveTo>
                  <a:lnTo>
                    <a:pt x="134579" y="584568"/>
                  </a:lnTo>
                  <a:lnTo>
                    <a:pt x="134579" y="7144"/>
                  </a:lnTo>
                  <a:lnTo>
                    <a:pt x="7144" y="80734"/>
                  </a:lnTo>
                  <a:close/>
                </a:path>
              </a:pathLst>
            </a:custGeom>
            <a:solidFill>
              <a:srgbClr val="000000"/>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FEE2381-FCA2-49C9-99FB-5B2D66915A66}"/>
                </a:ext>
              </a:extLst>
            </p:cNvPr>
            <p:cNvSpPr/>
            <p:nvPr/>
          </p:nvSpPr>
          <p:spPr>
            <a:xfrm>
              <a:off x="5890936" y="2902734"/>
              <a:ext cx="400050" cy="238125"/>
            </a:xfrm>
            <a:custGeom>
              <a:avLst/>
              <a:gdLst>
                <a:gd name="connsiteX0" fmla="*/ 131026 w 400050"/>
                <a:gd name="connsiteY0" fmla="*/ 7144 h 238125"/>
                <a:gd name="connsiteX1" fmla="*/ 7144 w 400050"/>
                <a:gd name="connsiteY1" fmla="*/ 78848 h 238125"/>
                <a:gd name="connsiteX2" fmla="*/ 272501 w 400050"/>
                <a:gd name="connsiteY2" fmla="*/ 231829 h 238125"/>
                <a:gd name="connsiteX3" fmla="*/ 396583 w 400050"/>
                <a:gd name="connsiteY3" fmla="*/ 160534 h 238125"/>
              </a:gdLst>
              <a:ahLst/>
              <a:cxnLst>
                <a:cxn ang="0">
                  <a:pos x="connsiteX0" y="connsiteY0"/>
                </a:cxn>
                <a:cxn ang="0">
                  <a:pos x="connsiteX1" y="connsiteY1"/>
                </a:cxn>
                <a:cxn ang="0">
                  <a:pos x="connsiteX2" y="connsiteY2"/>
                </a:cxn>
                <a:cxn ang="0">
                  <a:pos x="connsiteX3" y="connsiteY3"/>
                </a:cxn>
              </a:cxnLst>
              <a:rect l="l" t="t" r="r" b="b"/>
              <a:pathLst>
                <a:path w="400050" h="238125">
                  <a:moveTo>
                    <a:pt x="131026" y="7144"/>
                  </a:moveTo>
                  <a:lnTo>
                    <a:pt x="7144" y="78848"/>
                  </a:lnTo>
                  <a:lnTo>
                    <a:pt x="272501" y="231829"/>
                  </a:lnTo>
                  <a:lnTo>
                    <a:pt x="396583" y="160534"/>
                  </a:lnTo>
                  <a:close/>
                </a:path>
              </a:pathLst>
            </a:custGeom>
            <a:solidFill>
              <a:srgbClr val="000000"/>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D162337-FEB5-4C39-A18B-604B06D1B5E0}"/>
                </a:ext>
              </a:extLst>
            </p:cNvPr>
            <p:cNvSpPr/>
            <p:nvPr/>
          </p:nvSpPr>
          <p:spPr>
            <a:xfrm>
              <a:off x="5890946" y="3283610"/>
              <a:ext cx="276225" cy="228600"/>
            </a:xfrm>
            <a:custGeom>
              <a:avLst/>
              <a:gdLst>
                <a:gd name="connsiteX0" fmla="*/ 7144 w 276225"/>
                <a:gd name="connsiteY0" fmla="*/ 78448 h 228600"/>
                <a:gd name="connsiteX1" fmla="*/ 269634 w 276225"/>
                <a:gd name="connsiteY1" fmla="*/ 229772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48"/>
                  </a:moveTo>
                  <a:lnTo>
                    <a:pt x="269634" y="229772"/>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A03FC59-82D5-47C2-8783-8ABB74687316}"/>
                </a:ext>
              </a:extLst>
            </p:cNvPr>
            <p:cNvSpPr/>
            <p:nvPr/>
          </p:nvSpPr>
          <p:spPr>
            <a:xfrm>
              <a:off x="6017666" y="3439887"/>
              <a:ext cx="142875" cy="104775"/>
            </a:xfrm>
            <a:custGeom>
              <a:avLst/>
              <a:gdLst>
                <a:gd name="connsiteX0" fmla="*/ 7144 w 142875"/>
                <a:gd name="connsiteY0" fmla="*/ 19269 h 104775"/>
                <a:gd name="connsiteX1" fmla="*/ 142913 w 142875"/>
                <a:gd name="connsiteY1" fmla="*/ 97660 h 104775"/>
                <a:gd name="connsiteX2" fmla="*/ 142913 w 142875"/>
                <a:gd name="connsiteY2" fmla="*/ 85916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19269"/>
                  </a:moveTo>
                  <a:lnTo>
                    <a:pt x="142913" y="97660"/>
                  </a:lnTo>
                  <a:lnTo>
                    <a:pt x="142913" y="85916"/>
                  </a:lnTo>
                  <a:lnTo>
                    <a:pt x="7144" y="7144"/>
                  </a:lnTo>
                  <a:close/>
                </a:path>
              </a:pathLst>
            </a:custGeom>
            <a:solidFill>
              <a:srgbClr val="000000"/>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DF14ABD-EDB8-4445-A2DD-A442828ADA92}"/>
                </a:ext>
              </a:extLst>
            </p:cNvPr>
            <p:cNvSpPr/>
            <p:nvPr/>
          </p:nvSpPr>
          <p:spPr>
            <a:xfrm>
              <a:off x="6017666" y="3258169"/>
              <a:ext cx="142875" cy="104775"/>
            </a:xfrm>
            <a:custGeom>
              <a:avLst/>
              <a:gdLst>
                <a:gd name="connsiteX0" fmla="*/ 7144 w 142875"/>
                <a:gd name="connsiteY0" fmla="*/ 27632 h 104775"/>
                <a:gd name="connsiteX1" fmla="*/ 142913 w 142875"/>
                <a:gd name="connsiteY1" fmla="*/ 106013 h 104775"/>
                <a:gd name="connsiteX2" fmla="*/ 142913 w 142875"/>
                <a:gd name="connsiteY2" fmla="*/ 85534 h 104775"/>
                <a:gd name="connsiteX3" fmla="*/ 7144 w 142875"/>
                <a:gd name="connsiteY3" fmla="*/ 7144 h 104775"/>
              </a:gdLst>
              <a:ahLst/>
              <a:cxnLst>
                <a:cxn ang="0">
                  <a:pos x="connsiteX0" y="connsiteY0"/>
                </a:cxn>
                <a:cxn ang="0">
                  <a:pos x="connsiteX1" y="connsiteY1"/>
                </a:cxn>
                <a:cxn ang="0">
                  <a:pos x="connsiteX2" y="connsiteY2"/>
                </a:cxn>
                <a:cxn ang="0">
                  <a:pos x="connsiteX3" y="connsiteY3"/>
                </a:cxn>
              </a:cxnLst>
              <a:rect l="l" t="t" r="r" b="b"/>
              <a:pathLst>
                <a:path w="142875" h="104775">
                  <a:moveTo>
                    <a:pt x="7144" y="27632"/>
                  </a:moveTo>
                  <a:lnTo>
                    <a:pt x="142913" y="106013"/>
                  </a:lnTo>
                  <a:lnTo>
                    <a:pt x="142913" y="85534"/>
                  </a:lnTo>
                  <a:lnTo>
                    <a:pt x="7144" y="7144"/>
                  </a:lnTo>
                  <a:close/>
                </a:path>
              </a:pathLst>
            </a:custGeom>
            <a:solidFill>
              <a:srgbClr val="000000"/>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DC0FA65-5B9B-405A-B534-051924D4E46D}"/>
                </a:ext>
              </a:extLst>
            </p:cNvPr>
            <p:cNvSpPr/>
            <p:nvPr/>
          </p:nvSpPr>
          <p:spPr>
            <a:xfrm>
              <a:off x="5890936" y="3101511"/>
              <a:ext cx="276225" cy="228600"/>
            </a:xfrm>
            <a:custGeom>
              <a:avLst/>
              <a:gdLst>
                <a:gd name="connsiteX0" fmla="*/ 7144 w 276225"/>
                <a:gd name="connsiteY0" fmla="*/ 78848 h 228600"/>
                <a:gd name="connsiteX1" fmla="*/ 269643 w 276225"/>
                <a:gd name="connsiteY1" fmla="*/ 230181 h 228600"/>
                <a:gd name="connsiteX2" fmla="*/ 269643 w 276225"/>
                <a:gd name="connsiteY2" fmla="*/ 87182 h 228600"/>
                <a:gd name="connsiteX3" fmla="*/ 131026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848"/>
                  </a:moveTo>
                  <a:lnTo>
                    <a:pt x="269643" y="230181"/>
                  </a:lnTo>
                  <a:lnTo>
                    <a:pt x="269643" y="87182"/>
                  </a:lnTo>
                  <a:lnTo>
                    <a:pt x="131026" y="7144"/>
                  </a:lnTo>
                  <a:close/>
                </a:path>
              </a:pathLst>
            </a:custGeom>
            <a:solidFill>
              <a:srgbClr val="000000"/>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92124B0-5373-4053-903A-0DC77CA85E8E}"/>
                </a:ext>
              </a:extLst>
            </p:cNvPr>
            <p:cNvSpPr/>
            <p:nvPr/>
          </p:nvSpPr>
          <p:spPr>
            <a:xfrm>
              <a:off x="5890946" y="3456965"/>
              <a:ext cx="276225" cy="228600"/>
            </a:xfrm>
            <a:custGeom>
              <a:avLst/>
              <a:gdLst>
                <a:gd name="connsiteX0" fmla="*/ 7144 w 276225"/>
                <a:gd name="connsiteY0" fmla="*/ 78438 h 228600"/>
                <a:gd name="connsiteX1" fmla="*/ 269634 w 276225"/>
                <a:gd name="connsiteY1" fmla="*/ 230181 h 228600"/>
                <a:gd name="connsiteX2" fmla="*/ 269634 w 276225"/>
                <a:gd name="connsiteY2" fmla="*/ 87182 h 228600"/>
                <a:gd name="connsiteX3" fmla="*/ 131007 w 27622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76225" h="228600">
                  <a:moveTo>
                    <a:pt x="7144" y="78438"/>
                  </a:moveTo>
                  <a:lnTo>
                    <a:pt x="269634" y="230181"/>
                  </a:lnTo>
                  <a:lnTo>
                    <a:pt x="269634" y="87182"/>
                  </a:lnTo>
                  <a:lnTo>
                    <a:pt x="131007" y="7144"/>
                  </a:lnTo>
                  <a:close/>
                </a:path>
              </a:pathLst>
            </a:custGeom>
            <a:solidFill>
              <a:srgbClr val="000000"/>
            </a:solidFill>
            <a:ln w="9525" cap="flat">
              <a:noFill/>
              <a:prstDash val="solid"/>
              <a:miter/>
            </a:ln>
          </p:spPr>
          <p:txBody>
            <a:bodyPr rtlCol="0" anchor="ctr"/>
            <a:lstStyle/>
            <a:p>
              <a:endParaRPr lang="en-US"/>
            </a:p>
          </p:txBody>
        </p:sp>
      </p:grpSp>
      <p:sp>
        <p:nvSpPr>
          <p:cNvPr id="127" name="TextBox 126">
            <a:extLst>
              <a:ext uri="{FF2B5EF4-FFF2-40B4-BE49-F238E27FC236}">
                <a16:creationId xmlns:a16="http://schemas.microsoft.com/office/drawing/2014/main" id="{73990061-6441-46F1-83CE-0BD970DE31C7}"/>
              </a:ext>
            </a:extLst>
          </p:cNvPr>
          <p:cNvSpPr txBox="1"/>
          <p:nvPr/>
        </p:nvSpPr>
        <p:spPr>
          <a:xfrm>
            <a:off x="2913573" y="2756516"/>
            <a:ext cx="949368" cy="769441"/>
          </a:xfrm>
          <a:prstGeom prst="rect">
            <a:avLst/>
          </a:prstGeom>
          <a:noFill/>
        </p:spPr>
        <p:txBody>
          <a:bodyPr wrap="square" rtlCol="0">
            <a:spAutoFit/>
          </a:bodyPr>
          <a:lstStyle/>
          <a:p>
            <a:r>
              <a:rPr lang="en-US" sz="4400" dirty="0"/>
              <a:t>for</a:t>
            </a:r>
          </a:p>
        </p:txBody>
      </p:sp>
      <p:sp>
        <p:nvSpPr>
          <p:cNvPr id="129" name="TextBox 128">
            <a:extLst>
              <a:ext uri="{FF2B5EF4-FFF2-40B4-BE49-F238E27FC236}">
                <a16:creationId xmlns:a16="http://schemas.microsoft.com/office/drawing/2014/main" id="{CC4E633F-71CC-4536-AEB7-513C9CA71C34}"/>
              </a:ext>
            </a:extLst>
          </p:cNvPr>
          <p:cNvSpPr txBox="1"/>
          <p:nvPr/>
        </p:nvSpPr>
        <p:spPr>
          <a:xfrm>
            <a:off x="2908908" y="3773663"/>
            <a:ext cx="949368" cy="769441"/>
          </a:xfrm>
          <a:prstGeom prst="rect">
            <a:avLst/>
          </a:prstGeom>
          <a:noFill/>
        </p:spPr>
        <p:txBody>
          <a:bodyPr wrap="square" rtlCol="0">
            <a:spAutoFit/>
          </a:bodyPr>
          <a:lstStyle/>
          <a:p>
            <a:r>
              <a:rPr lang="en-US" sz="4400" dirty="0"/>
              <a:t>for</a:t>
            </a:r>
          </a:p>
        </p:txBody>
      </p:sp>
      <p:sp>
        <p:nvSpPr>
          <p:cNvPr id="130" name="TextBox 129">
            <a:extLst>
              <a:ext uri="{FF2B5EF4-FFF2-40B4-BE49-F238E27FC236}">
                <a16:creationId xmlns:a16="http://schemas.microsoft.com/office/drawing/2014/main" id="{334C9AF3-C0E9-4FC0-A965-1EF3709E25FC}"/>
              </a:ext>
            </a:extLst>
          </p:cNvPr>
          <p:cNvSpPr txBox="1"/>
          <p:nvPr/>
        </p:nvSpPr>
        <p:spPr>
          <a:xfrm>
            <a:off x="2906586" y="4731743"/>
            <a:ext cx="949368" cy="769441"/>
          </a:xfrm>
          <a:prstGeom prst="rect">
            <a:avLst/>
          </a:prstGeom>
          <a:noFill/>
        </p:spPr>
        <p:txBody>
          <a:bodyPr wrap="square" rtlCol="0">
            <a:spAutoFit/>
          </a:bodyPr>
          <a:lstStyle/>
          <a:p>
            <a:r>
              <a:rPr lang="en-US" sz="4400" dirty="0"/>
              <a:t>for</a:t>
            </a:r>
          </a:p>
        </p:txBody>
      </p:sp>
      <p:grpSp>
        <p:nvGrpSpPr>
          <p:cNvPr id="140" name="Group 139">
            <a:extLst>
              <a:ext uri="{FF2B5EF4-FFF2-40B4-BE49-F238E27FC236}">
                <a16:creationId xmlns:a16="http://schemas.microsoft.com/office/drawing/2014/main" id="{04BF75B5-CD91-43C3-9140-CE9A3B7459B8}"/>
              </a:ext>
            </a:extLst>
          </p:cNvPr>
          <p:cNvGrpSpPr/>
          <p:nvPr/>
        </p:nvGrpSpPr>
        <p:grpSpPr>
          <a:xfrm>
            <a:off x="10819886" y="3803034"/>
            <a:ext cx="382161" cy="651550"/>
            <a:chOff x="4761577" y="467767"/>
            <a:chExt cx="2668191" cy="4549021"/>
          </a:xfrm>
        </p:grpSpPr>
        <p:sp>
          <p:nvSpPr>
            <p:cNvPr id="134" name="Freeform: Shape 133">
              <a:extLst>
                <a:ext uri="{FF2B5EF4-FFF2-40B4-BE49-F238E27FC236}">
                  <a16:creationId xmlns:a16="http://schemas.microsoft.com/office/drawing/2014/main" id="{B7CE10D8-12FD-4EF3-AC81-939771A69CB9}"/>
                </a:ext>
              </a:extLst>
            </p:cNvPr>
            <p:cNvSpPr/>
            <p:nvPr/>
          </p:nvSpPr>
          <p:spPr>
            <a:xfrm>
              <a:off x="4761577" y="2046893"/>
              <a:ext cx="2668191" cy="2678906"/>
            </a:xfrm>
            <a:custGeom>
              <a:avLst/>
              <a:gdLst>
                <a:gd name="connsiteX0" fmla="*/ 2556004 w 2668190"/>
                <a:gd name="connsiteY0" fmla="*/ 59263 h 2678906"/>
                <a:gd name="connsiteX1" fmla="*/ 2556004 w 2668190"/>
                <a:gd name="connsiteY1" fmla="*/ 314295 h 2678906"/>
                <a:gd name="connsiteX2" fmla="*/ 2556004 w 2668190"/>
                <a:gd name="connsiteY2" fmla="*/ 926158 h 2678906"/>
                <a:gd name="connsiteX3" fmla="*/ 2556004 w 2668190"/>
                <a:gd name="connsiteY3" fmla="*/ 1666071 h 2678906"/>
                <a:gd name="connsiteX4" fmla="*/ 2556004 w 2668190"/>
                <a:gd name="connsiteY4" fmla="*/ 2305794 h 2678906"/>
                <a:gd name="connsiteX5" fmla="*/ 2556004 w 2668190"/>
                <a:gd name="connsiteY5" fmla="*/ 2516356 h 2678906"/>
                <a:gd name="connsiteX6" fmla="*/ 2556004 w 2668190"/>
                <a:gd name="connsiteY6" fmla="*/ 2616012 h 2678906"/>
                <a:gd name="connsiteX7" fmla="*/ 2556004 w 2668190"/>
                <a:gd name="connsiteY7" fmla="*/ 2620298 h 2678906"/>
                <a:gd name="connsiteX8" fmla="*/ 2609582 w 2668190"/>
                <a:gd name="connsiteY8" fmla="*/ 2566720 h 2678906"/>
                <a:gd name="connsiteX9" fmla="*/ 2355622 w 2668190"/>
                <a:gd name="connsiteY9" fmla="*/ 2566720 h 2678906"/>
                <a:gd name="connsiteX10" fmla="*/ 1745903 w 2668190"/>
                <a:gd name="connsiteY10" fmla="*/ 2566720 h 2678906"/>
                <a:gd name="connsiteX11" fmla="*/ 1010811 w 2668190"/>
                <a:gd name="connsiteY11" fmla="*/ 2566720 h 2678906"/>
                <a:gd name="connsiteX12" fmla="*/ 373231 w 2668190"/>
                <a:gd name="connsiteY12" fmla="*/ 2566720 h 2678906"/>
                <a:gd name="connsiteX13" fmla="*/ 163741 w 2668190"/>
                <a:gd name="connsiteY13" fmla="*/ 2566720 h 2678906"/>
                <a:gd name="connsiteX14" fmla="*/ 63550 w 2668190"/>
                <a:gd name="connsiteY14" fmla="*/ 2566720 h 2678906"/>
                <a:gd name="connsiteX15" fmla="*/ 59263 w 2668190"/>
                <a:gd name="connsiteY15" fmla="*/ 2566720 h 2678906"/>
                <a:gd name="connsiteX16" fmla="*/ 112842 w 2668190"/>
                <a:gd name="connsiteY16" fmla="*/ 2620298 h 2678906"/>
                <a:gd name="connsiteX17" fmla="*/ 112842 w 2668190"/>
                <a:gd name="connsiteY17" fmla="*/ 2365266 h 2678906"/>
                <a:gd name="connsiteX18" fmla="*/ 112842 w 2668190"/>
                <a:gd name="connsiteY18" fmla="*/ 1753404 h 2678906"/>
                <a:gd name="connsiteX19" fmla="*/ 112842 w 2668190"/>
                <a:gd name="connsiteY19" fmla="*/ 1013490 h 2678906"/>
                <a:gd name="connsiteX20" fmla="*/ 112842 w 2668190"/>
                <a:gd name="connsiteY20" fmla="*/ 373767 h 2678906"/>
                <a:gd name="connsiteX21" fmla="*/ 112842 w 2668190"/>
                <a:gd name="connsiteY21" fmla="*/ 163205 h 2678906"/>
                <a:gd name="connsiteX22" fmla="*/ 112842 w 2668190"/>
                <a:gd name="connsiteY22" fmla="*/ 63550 h 2678906"/>
                <a:gd name="connsiteX23" fmla="*/ 112842 w 2668190"/>
                <a:gd name="connsiteY23" fmla="*/ 59263 h 2678906"/>
                <a:gd name="connsiteX24" fmla="*/ 59263 w 2668190"/>
                <a:gd name="connsiteY24" fmla="*/ 112842 h 2678906"/>
                <a:gd name="connsiteX25" fmla="*/ 313224 w 2668190"/>
                <a:gd name="connsiteY25" fmla="*/ 112842 h 2678906"/>
                <a:gd name="connsiteX26" fmla="*/ 922943 w 2668190"/>
                <a:gd name="connsiteY26" fmla="*/ 112842 h 2678906"/>
                <a:gd name="connsiteX27" fmla="*/ 1658035 w 2668190"/>
                <a:gd name="connsiteY27" fmla="*/ 112842 h 2678906"/>
                <a:gd name="connsiteX28" fmla="*/ 2295615 w 2668190"/>
                <a:gd name="connsiteY28" fmla="*/ 112842 h 2678906"/>
                <a:gd name="connsiteX29" fmla="*/ 2605296 w 2668190"/>
                <a:gd name="connsiteY29" fmla="*/ 112842 h 2678906"/>
                <a:gd name="connsiteX30" fmla="*/ 2609582 w 2668190"/>
                <a:gd name="connsiteY30" fmla="*/ 112842 h 2678906"/>
                <a:gd name="connsiteX31" fmla="*/ 2609582 w 2668190"/>
                <a:gd name="connsiteY31" fmla="*/ 5685 h 2678906"/>
                <a:gd name="connsiteX32" fmla="*/ 2355622 w 2668190"/>
                <a:gd name="connsiteY32" fmla="*/ 5685 h 2678906"/>
                <a:gd name="connsiteX33" fmla="*/ 1745903 w 2668190"/>
                <a:gd name="connsiteY33" fmla="*/ 5685 h 2678906"/>
                <a:gd name="connsiteX34" fmla="*/ 1010811 w 2668190"/>
                <a:gd name="connsiteY34" fmla="*/ 5685 h 2678906"/>
                <a:gd name="connsiteX35" fmla="*/ 373231 w 2668190"/>
                <a:gd name="connsiteY35" fmla="*/ 5685 h 2678906"/>
                <a:gd name="connsiteX36" fmla="*/ 63550 w 2668190"/>
                <a:gd name="connsiteY36" fmla="*/ 5685 h 2678906"/>
                <a:gd name="connsiteX37" fmla="*/ 59263 w 2668190"/>
                <a:gd name="connsiteY37" fmla="*/ 5685 h 2678906"/>
                <a:gd name="connsiteX38" fmla="*/ 5685 w 2668190"/>
                <a:gd name="connsiteY38" fmla="*/ 59263 h 2678906"/>
                <a:gd name="connsiteX39" fmla="*/ 5685 w 2668190"/>
                <a:gd name="connsiteY39" fmla="*/ 314295 h 2678906"/>
                <a:gd name="connsiteX40" fmla="*/ 5685 w 2668190"/>
                <a:gd name="connsiteY40" fmla="*/ 926158 h 2678906"/>
                <a:gd name="connsiteX41" fmla="*/ 5685 w 2668190"/>
                <a:gd name="connsiteY41" fmla="*/ 1666071 h 2678906"/>
                <a:gd name="connsiteX42" fmla="*/ 5685 w 2668190"/>
                <a:gd name="connsiteY42" fmla="*/ 2305794 h 2678906"/>
                <a:gd name="connsiteX43" fmla="*/ 5685 w 2668190"/>
                <a:gd name="connsiteY43" fmla="*/ 2616012 h 2678906"/>
                <a:gd name="connsiteX44" fmla="*/ 5685 w 2668190"/>
                <a:gd name="connsiteY44" fmla="*/ 2620298 h 2678906"/>
                <a:gd name="connsiteX45" fmla="*/ 59263 w 2668190"/>
                <a:gd name="connsiteY45" fmla="*/ 2673876 h 2678906"/>
                <a:gd name="connsiteX46" fmla="*/ 313224 w 2668190"/>
                <a:gd name="connsiteY46" fmla="*/ 2673876 h 2678906"/>
                <a:gd name="connsiteX47" fmla="*/ 922943 w 2668190"/>
                <a:gd name="connsiteY47" fmla="*/ 2673876 h 2678906"/>
                <a:gd name="connsiteX48" fmla="*/ 1658035 w 2668190"/>
                <a:gd name="connsiteY48" fmla="*/ 2673876 h 2678906"/>
                <a:gd name="connsiteX49" fmla="*/ 2295615 w 2668190"/>
                <a:gd name="connsiteY49" fmla="*/ 2673876 h 2678906"/>
                <a:gd name="connsiteX50" fmla="*/ 2605296 w 2668190"/>
                <a:gd name="connsiteY50" fmla="*/ 2673876 h 2678906"/>
                <a:gd name="connsiteX51" fmla="*/ 2609582 w 2668190"/>
                <a:gd name="connsiteY51" fmla="*/ 2673876 h 2678906"/>
                <a:gd name="connsiteX52" fmla="*/ 2663160 w 2668190"/>
                <a:gd name="connsiteY52" fmla="*/ 2620298 h 2678906"/>
                <a:gd name="connsiteX53" fmla="*/ 2663160 w 2668190"/>
                <a:gd name="connsiteY53" fmla="*/ 2365266 h 2678906"/>
                <a:gd name="connsiteX54" fmla="*/ 2663160 w 2668190"/>
                <a:gd name="connsiteY54" fmla="*/ 1753404 h 2678906"/>
                <a:gd name="connsiteX55" fmla="*/ 2663160 w 2668190"/>
                <a:gd name="connsiteY55" fmla="*/ 1013490 h 2678906"/>
                <a:gd name="connsiteX56" fmla="*/ 2663160 w 2668190"/>
                <a:gd name="connsiteY56" fmla="*/ 373767 h 2678906"/>
                <a:gd name="connsiteX57" fmla="*/ 2663160 w 2668190"/>
                <a:gd name="connsiteY57" fmla="*/ 63550 h 2678906"/>
                <a:gd name="connsiteX58" fmla="*/ 2663160 w 2668190"/>
                <a:gd name="connsiteY58" fmla="*/ 59263 h 2678906"/>
                <a:gd name="connsiteX59" fmla="*/ 2556004 w 2668190"/>
                <a:gd name="connsiteY59" fmla="*/ 59263 h 267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668190" h="2678906">
                  <a:moveTo>
                    <a:pt x="2556004" y="59263"/>
                  </a:moveTo>
                  <a:cubicBezTo>
                    <a:pt x="2556004" y="144453"/>
                    <a:pt x="2556004" y="229106"/>
                    <a:pt x="2556004" y="314295"/>
                  </a:cubicBezTo>
                  <a:cubicBezTo>
                    <a:pt x="2556004" y="518428"/>
                    <a:pt x="2556004" y="722025"/>
                    <a:pt x="2556004" y="926158"/>
                  </a:cubicBezTo>
                  <a:cubicBezTo>
                    <a:pt x="2556004" y="1172617"/>
                    <a:pt x="2556004" y="1419612"/>
                    <a:pt x="2556004" y="1666071"/>
                  </a:cubicBezTo>
                  <a:cubicBezTo>
                    <a:pt x="2556004" y="1879312"/>
                    <a:pt x="2556004" y="2092553"/>
                    <a:pt x="2556004" y="2305794"/>
                  </a:cubicBezTo>
                  <a:cubicBezTo>
                    <a:pt x="2556004" y="2375982"/>
                    <a:pt x="2556004" y="2446169"/>
                    <a:pt x="2556004" y="2516356"/>
                  </a:cubicBezTo>
                  <a:cubicBezTo>
                    <a:pt x="2556004" y="2549039"/>
                    <a:pt x="2553325" y="2583329"/>
                    <a:pt x="2556004" y="2616012"/>
                  </a:cubicBezTo>
                  <a:cubicBezTo>
                    <a:pt x="2556004" y="2617619"/>
                    <a:pt x="2556004" y="2618690"/>
                    <a:pt x="2556004" y="2620298"/>
                  </a:cubicBezTo>
                  <a:cubicBezTo>
                    <a:pt x="2573685" y="2602617"/>
                    <a:pt x="2591902" y="2584401"/>
                    <a:pt x="2609582" y="2566720"/>
                  </a:cubicBezTo>
                  <a:cubicBezTo>
                    <a:pt x="2524929" y="2566720"/>
                    <a:pt x="2440276" y="2566720"/>
                    <a:pt x="2355622" y="2566720"/>
                  </a:cubicBezTo>
                  <a:cubicBezTo>
                    <a:pt x="2152561" y="2566720"/>
                    <a:pt x="1948964" y="2566720"/>
                    <a:pt x="1745903" y="2566720"/>
                  </a:cubicBezTo>
                  <a:cubicBezTo>
                    <a:pt x="1501051" y="2566720"/>
                    <a:pt x="1256199" y="2566720"/>
                    <a:pt x="1010811" y="2566720"/>
                  </a:cubicBezTo>
                  <a:cubicBezTo>
                    <a:pt x="798106" y="2566720"/>
                    <a:pt x="585936" y="2566720"/>
                    <a:pt x="373231" y="2566720"/>
                  </a:cubicBezTo>
                  <a:cubicBezTo>
                    <a:pt x="303580" y="2566720"/>
                    <a:pt x="233392" y="2566720"/>
                    <a:pt x="163741" y="2566720"/>
                  </a:cubicBezTo>
                  <a:cubicBezTo>
                    <a:pt x="130522" y="2566720"/>
                    <a:pt x="96768" y="2564041"/>
                    <a:pt x="63550" y="2566720"/>
                  </a:cubicBezTo>
                  <a:cubicBezTo>
                    <a:pt x="61942" y="2566720"/>
                    <a:pt x="60871" y="2566720"/>
                    <a:pt x="59263" y="2566720"/>
                  </a:cubicBezTo>
                  <a:cubicBezTo>
                    <a:pt x="76944" y="2584401"/>
                    <a:pt x="95161" y="2602617"/>
                    <a:pt x="112842" y="2620298"/>
                  </a:cubicBezTo>
                  <a:cubicBezTo>
                    <a:pt x="112842" y="2535109"/>
                    <a:pt x="112842" y="2450455"/>
                    <a:pt x="112842" y="2365266"/>
                  </a:cubicBezTo>
                  <a:cubicBezTo>
                    <a:pt x="112842" y="2161133"/>
                    <a:pt x="112842" y="1957537"/>
                    <a:pt x="112842" y="1753404"/>
                  </a:cubicBezTo>
                  <a:cubicBezTo>
                    <a:pt x="112842" y="1506944"/>
                    <a:pt x="112842" y="1259949"/>
                    <a:pt x="112842" y="1013490"/>
                  </a:cubicBezTo>
                  <a:cubicBezTo>
                    <a:pt x="112842" y="800249"/>
                    <a:pt x="112842" y="587008"/>
                    <a:pt x="112842" y="373767"/>
                  </a:cubicBezTo>
                  <a:cubicBezTo>
                    <a:pt x="112842" y="303580"/>
                    <a:pt x="112842" y="233392"/>
                    <a:pt x="112842" y="163205"/>
                  </a:cubicBezTo>
                  <a:cubicBezTo>
                    <a:pt x="112842" y="130522"/>
                    <a:pt x="115520" y="96232"/>
                    <a:pt x="112842" y="63550"/>
                  </a:cubicBezTo>
                  <a:cubicBezTo>
                    <a:pt x="112842" y="61942"/>
                    <a:pt x="112842" y="60871"/>
                    <a:pt x="112842" y="59263"/>
                  </a:cubicBezTo>
                  <a:cubicBezTo>
                    <a:pt x="95161" y="76944"/>
                    <a:pt x="76944" y="95161"/>
                    <a:pt x="59263" y="112842"/>
                  </a:cubicBezTo>
                  <a:cubicBezTo>
                    <a:pt x="143917" y="112842"/>
                    <a:pt x="228570" y="112842"/>
                    <a:pt x="313224" y="112842"/>
                  </a:cubicBezTo>
                  <a:cubicBezTo>
                    <a:pt x="516285" y="112842"/>
                    <a:pt x="719882" y="112842"/>
                    <a:pt x="922943" y="112842"/>
                  </a:cubicBezTo>
                  <a:cubicBezTo>
                    <a:pt x="1167795" y="112842"/>
                    <a:pt x="1412647" y="112842"/>
                    <a:pt x="1658035" y="112842"/>
                  </a:cubicBezTo>
                  <a:cubicBezTo>
                    <a:pt x="1870740" y="112842"/>
                    <a:pt x="2082909" y="112842"/>
                    <a:pt x="2295615" y="112842"/>
                  </a:cubicBezTo>
                  <a:cubicBezTo>
                    <a:pt x="2398484" y="112842"/>
                    <a:pt x="2502426" y="116592"/>
                    <a:pt x="2605296" y="112842"/>
                  </a:cubicBezTo>
                  <a:cubicBezTo>
                    <a:pt x="2606903" y="112842"/>
                    <a:pt x="2607975" y="112842"/>
                    <a:pt x="2609582" y="112842"/>
                  </a:cubicBezTo>
                  <a:cubicBezTo>
                    <a:pt x="2678698" y="112842"/>
                    <a:pt x="2678698" y="5685"/>
                    <a:pt x="2609582" y="5685"/>
                  </a:cubicBezTo>
                  <a:cubicBezTo>
                    <a:pt x="2524929" y="5685"/>
                    <a:pt x="2440276" y="5685"/>
                    <a:pt x="2355622" y="5685"/>
                  </a:cubicBezTo>
                  <a:cubicBezTo>
                    <a:pt x="2152561" y="5685"/>
                    <a:pt x="1948964" y="5685"/>
                    <a:pt x="1745903" y="5685"/>
                  </a:cubicBezTo>
                  <a:cubicBezTo>
                    <a:pt x="1501051" y="5685"/>
                    <a:pt x="1256199" y="5685"/>
                    <a:pt x="1010811" y="5685"/>
                  </a:cubicBezTo>
                  <a:cubicBezTo>
                    <a:pt x="798106" y="5685"/>
                    <a:pt x="585936" y="5685"/>
                    <a:pt x="373231" y="5685"/>
                  </a:cubicBezTo>
                  <a:cubicBezTo>
                    <a:pt x="270361" y="5685"/>
                    <a:pt x="166420" y="1935"/>
                    <a:pt x="63550" y="5685"/>
                  </a:cubicBezTo>
                  <a:cubicBezTo>
                    <a:pt x="61942" y="5685"/>
                    <a:pt x="60871" y="5685"/>
                    <a:pt x="59263" y="5685"/>
                  </a:cubicBezTo>
                  <a:cubicBezTo>
                    <a:pt x="30331" y="5685"/>
                    <a:pt x="5685" y="30331"/>
                    <a:pt x="5685" y="59263"/>
                  </a:cubicBezTo>
                  <a:cubicBezTo>
                    <a:pt x="5685" y="144453"/>
                    <a:pt x="5685" y="229106"/>
                    <a:pt x="5685" y="314295"/>
                  </a:cubicBezTo>
                  <a:cubicBezTo>
                    <a:pt x="5685" y="518428"/>
                    <a:pt x="5685" y="722025"/>
                    <a:pt x="5685" y="926158"/>
                  </a:cubicBezTo>
                  <a:cubicBezTo>
                    <a:pt x="5685" y="1172617"/>
                    <a:pt x="5685" y="1419612"/>
                    <a:pt x="5685" y="1666071"/>
                  </a:cubicBezTo>
                  <a:cubicBezTo>
                    <a:pt x="5685" y="1879312"/>
                    <a:pt x="5685" y="2092553"/>
                    <a:pt x="5685" y="2305794"/>
                  </a:cubicBezTo>
                  <a:cubicBezTo>
                    <a:pt x="5685" y="2409200"/>
                    <a:pt x="1935" y="2513141"/>
                    <a:pt x="5685" y="2616012"/>
                  </a:cubicBezTo>
                  <a:cubicBezTo>
                    <a:pt x="5685" y="2617619"/>
                    <a:pt x="5685" y="2618690"/>
                    <a:pt x="5685" y="2620298"/>
                  </a:cubicBezTo>
                  <a:cubicBezTo>
                    <a:pt x="5685" y="2649230"/>
                    <a:pt x="30331" y="2673876"/>
                    <a:pt x="59263" y="2673876"/>
                  </a:cubicBezTo>
                  <a:cubicBezTo>
                    <a:pt x="143917" y="2673876"/>
                    <a:pt x="228570" y="2673876"/>
                    <a:pt x="313224" y="2673876"/>
                  </a:cubicBezTo>
                  <a:cubicBezTo>
                    <a:pt x="516285" y="2673876"/>
                    <a:pt x="719882" y="2673876"/>
                    <a:pt x="922943" y="2673876"/>
                  </a:cubicBezTo>
                  <a:cubicBezTo>
                    <a:pt x="1167795" y="2673876"/>
                    <a:pt x="1412647" y="2673876"/>
                    <a:pt x="1658035" y="2673876"/>
                  </a:cubicBezTo>
                  <a:cubicBezTo>
                    <a:pt x="1870740" y="2673876"/>
                    <a:pt x="2082909" y="2673876"/>
                    <a:pt x="2295615" y="2673876"/>
                  </a:cubicBezTo>
                  <a:cubicBezTo>
                    <a:pt x="2398484" y="2673876"/>
                    <a:pt x="2502426" y="2677626"/>
                    <a:pt x="2605296" y="2673876"/>
                  </a:cubicBezTo>
                  <a:cubicBezTo>
                    <a:pt x="2606903" y="2673876"/>
                    <a:pt x="2607975" y="2673876"/>
                    <a:pt x="2609582" y="2673876"/>
                  </a:cubicBezTo>
                  <a:cubicBezTo>
                    <a:pt x="2638515" y="2673876"/>
                    <a:pt x="2663160" y="2649230"/>
                    <a:pt x="2663160" y="2620298"/>
                  </a:cubicBezTo>
                  <a:cubicBezTo>
                    <a:pt x="2663160" y="2535109"/>
                    <a:pt x="2663160" y="2450455"/>
                    <a:pt x="2663160" y="2365266"/>
                  </a:cubicBezTo>
                  <a:cubicBezTo>
                    <a:pt x="2663160" y="2161133"/>
                    <a:pt x="2663160" y="1957537"/>
                    <a:pt x="2663160" y="1753404"/>
                  </a:cubicBezTo>
                  <a:cubicBezTo>
                    <a:pt x="2663160" y="1506944"/>
                    <a:pt x="2663160" y="1259949"/>
                    <a:pt x="2663160" y="1013490"/>
                  </a:cubicBezTo>
                  <a:cubicBezTo>
                    <a:pt x="2663160" y="800249"/>
                    <a:pt x="2663160" y="587008"/>
                    <a:pt x="2663160" y="373767"/>
                  </a:cubicBezTo>
                  <a:cubicBezTo>
                    <a:pt x="2663160" y="270361"/>
                    <a:pt x="2666911" y="166420"/>
                    <a:pt x="2663160" y="63550"/>
                  </a:cubicBezTo>
                  <a:cubicBezTo>
                    <a:pt x="2663160" y="61942"/>
                    <a:pt x="2663160" y="60871"/>
                    <a:pt x="2663160" y="59263"/>
                  </a:cubicBezTo>
                  <a:cubicBezTo>
                    <a:pt x="2663160" y="-9852"/>
                    <a:pt x="2556004" y="-9852"/>
                    <a:pt x="2556004" y="59263"/>
                  </a:cubicBezTo>
                  <a:close/>
                </a:path>
              </a:pathLst>
            </a:custGeom>
            <a:solidFill>
              <a:srgbClr val="000000"/>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D82F63B-BA29-41B8-B3EB-8F5C81426298}"/>
                </a:ext>
              </a:extLst>
            </p:cNvPr>
            <p:cNvSpPr/>
            <p:nvPr/>
          </p:nvSpPr>
          <p:spPr>
            <a:xfrm>
              <a:off x="5251341" y="2489106"/>
              <a:ext cx="112514" cy="1034058"/>
            </a:xfrm>
            <a:custGeom>
              <a:avLst/>
              <a:gdLst>
                <a:gd name="connsiteX0" fmla="*/ 111175 w 112514"/>
                <a:gd name="connsiteY0" fmla="*/ 979542 h 1034057"/>
                <a:gd name="connsiteX1" fmla="*/ 111175 w 112514"/>
                <a:gd name="connsiteY1" fmla="*/ 667717 h 1034057"/>
                <a:gd name="connsiteX2" fmla="*/ 111175 w 112514"/>
                <a:gd name="connsiteY2" fmla="*/ 170512 h 1034057"/>
                <a:gd name="connsiteX3" fmla="*/ 111175 w 112514"/>
                <a:gd name="connsiteY3" fmla="*/ 55855 h 1034057"/>
                <a:gd name="connsiteX4" fmla="*/ 4018 w 112514"/>
                <a:gd name="connsiteY4" fmla="*/ 55855 h 1034057"/>
                <a:gd name="connsiteX5" fmla="*/ 4018 w 112514"/>
                <a:gd name="connsiteY5" fmla="*/ 367680 h 1034057"/>
                <a:gd name="connsiteX6" fmla="*/ 4018 w 112514"/>
                <a:gd name="connsiteY6" fmla="*/ 864885 h 1034057"/>
                <a:gd name="connsiteX7" fmla="*/ 4018 w 112514"/>
                <a:gd name="connsiteY7" fmla="*/ 979542 h 1034057"/>
                <a:gd name="connsiteX8" fmla="*/ 111175 w 112514"/>
                <a:gd name="connsiteY8" fmla="*/ 979542 h 1034057"/>
                <a:gd name="connsiteX9" fmla="*/ 111175 w 112514"/>
                <a:gd name="connsiteY9" fmla="*/ 979542 h 10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514" h="1034057">
                  <a:moveTo>
                    <a:pt x="111175" y="979542"/>
                  </a:moveTo>
                  <a:cubicBezTo>
                    <a:pt x="111175" y="875601"/>
                    <a:pt x="111175" y="771659"/>
                    <a:pt x="111175" y="667717"/>
                  </a:cubicBezTo>
                  <a:cubicBezTo>
                    <a:pt x="111175" y="502161"/>
                    <a:pt x="111175" y="336069"/>
                    <a:pt x="111175" y="170512"/>
                  </a:cubicBezTo>
                  <a:cubicBezTo>
                    <a:pt x="111175" y="132472"/>
                    <a:pt x="111175" y="94431"/>
                    <a:pt x="111175" y="55855"/>
                  </a:cubicBezTo>
                  <a:cubicBezTo>
                    <a:pt x="111175" y="-13261"/>
                    <a:pt x="4018" y="-13261"/>
                    <a:pt x="4018" y="55855"/>
                  </a:cubicBezTo>
                  <a:cubicBezTo>
                    <a:pt x="4018" y="159797"/>
                    <a:pt x="4018" y="263738"/>
                    <a:pt x="4018" y="367680"/>
                  </a:cubicBezTo>
                  <a:cubicBezTo>
                    <a:pt x="4018" y="533236"/>
                    <a:pt x="4018" y="699328"/>
                    <a:pt x="4018" y="864885"/>
                  </a:cubicBezTo>
                  <a:cubicBezTo>
                    <a:pt x="4018" y="902925"/>
                    <a:pt x="4018" y="940966"/>
                    <a:pt x="4018" y="979542"/>
                  </a:cubicBezTo>
                  <a:cubicBezTo>
                    <a:pt x="4018" y="1048658"/>
                    <a:pt x="111175" y="1048658"/>
                    <a:pt x="111175" y="979542"/>
                  </a:cubicBezTo>
                  <a:lnTo>
                    <a:pt x="111175" y="979542"/>
                  </a:lnTo>
                  <a:close/>
                </a:path>
              </a:pathLst>
            </a:custGeom>
            <a:solidFill>
              <a:srgbClr val="000000"/>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232D195-7BB3-4212-A887-CD80BD2E380C}"/>
                </a:ext>
              </a:extLst>
            </p:cNvPr>
            <p:cNvSpPr/>
            <p:nvPr/>
          </p:nvSpPr>
          <p:spPr>
            <a:xfrm>
              <a:off x="4763184" y="467767"/>
              <a:ext cx="2662833" cy="1693069"/>
            </a:xfrm>
            <a:custGeom>
              <a:avLst/>
              <a:gdLst>
                <a:gd name="connsiteX0" fmla="*/ 2554397 w 2662832"/>
                <a:gd name="connsiteY0" fmla="*/ 241608 h 1693068"/>
                <a:gd name="connsiteX1" fmla="*/ 2554397 w 2662832"/>
                <a:gd name="connsiteY1" fmla="*/ 715774 h 1693068"/>
                <a:gd name="connsiteX2" fmla="*/ 2554397 w 2662832"/>
                <a:gd name="connsiteY2" fmla="*/ 1465332 h 1693068"/>
                <a:gd name="connsiteX3" fmla="*/ 2554397 w 2662832"/>
                <a:gd name="connsiteY3" fmla="*/ 1638389 h 1693068"/>
                <a:gd name="connsiteX4" fmla="*/ 2607976 w 2662832"/>
                <a:gd name="connsiteY4" fmla="*/ 1584811 h 1693068"/>
                <a:gd name="connsiteX5" fmla="*/ 2354015 w 2662832"/>
                <a:gd name="connsiteY5" fmla="*/ 1584811 h 1693068"/>
                <a:gd name="connsiteX6" fmla="*/ 1744296 w 2662832"/>
                <a:gd name="connsiteY6" fmla="*/ 1584811 h 1693068"/>
                <a:gd name="connsiteX7" fmla="*/ 1009204 w 2662832"/>
                <a:gd name="connsiteY7" fmla="*/ 1584811 h 1693068"/>
                <a:gd name="connsiteX8" fmla="*/ 371625 w 2662832"/>
                <a:gd name="connsiteY8" fmla="*/ 1584811 h 1693068"/>
                <a:gd name="connsiteX9" fmla="*/ 162134 w 2662832"/>
                <a:gd name="connsiteY9" fmla="*/ 1584811 h 1693068"/>
                <a:gd name="connsiteX10" fmla="*/ 61943 w 2662832"/>
                <a:gd name="connsiteY10" fmla="*/ 1584811 h 1693068"/>
                <a:gd name="connsiteX11" fmla="*/ 57657 w 2662832"/>
                <a:gd name="connsiteY11" fmla="*/ 1584811 h 1693068"/>
                <a:gd name="connsiteX12" fmla="*/ 111235 w 2662832"/>
                <a:gd name="connsiteY12" fmla="*/ 1638389 h 1693068"/>
                <a:gd name="connsiteX13" fmla="*/ 111235 w 2662832"/>
                <a:gd name="connsiteY13" fmla="*/ 1392466 h 1693068"/>
                <a:gd name="connsiteX14" fmla="*/ 111235 w 2662832"/>
                <a:gd name="connsiteY14" fmla="*/ 867936 h 1693068"/>
                <a:gd name="connsiteX15" fmla="*/ 111235 w 2662832"/>
                <a:gd name="connsiteY15" fmla="*/ 384661 h 1693068"/>
                <a:gd name="connsiteX16" fmla="*/ 111235 w 2662832"/>
                <a:gd name="connsiteY16" fmla="*/ 258753 h 1693068"/>
                <a:gd name="connsiteX17" fmla="*/ 199639 w 2662832"/>
                <a:gd name="connsiteY17" fmla="*/ 118914 h 1693068"/>
                <a:gd name="connsiteX18" fmla="*/ 276791 w 2662832"/>
                <a:gd name="connsiteY18" fmla="*/ 111413 h 1693068"/>
                <a:gd name="connsiteX19" fmla="*/ 390377 w 2662832"/>
                <a:gd name="connsiteY19" fmla="*/ 111413 h 1693068"/>
                <a:gd name="connsiteX20" fmla="*/ 798106 w 2662832"/>
                <a:gd name="connsiteY20" fmla="*/ 111413 h 1693068"/>
                <a:gd name="connsiteX21" fmla="*/ 1336567 w 2662832"/>
                <a:gd name="connsiteY21" fmla="*/ 111413 h 1693068"/>
                <a:gd name="connsiteX22" fmla="*/ 1874491 w 2662832"/>
                <a:gd name="connsiteY22" fmla="*/ 111413 h 1693068"/>
                <a:gd name="connsiteX23" fmla="*/ 2280613 w 2662832"/>
                <a:gd name="connsiteY23" fmla="*/ 111413 h 1693068"/>
                <a:gd name="connsiteX24" fmla="*/ 2393127 w 2662832"/>
                <a:gd name="connsiteY24" fmla="*/ 111413 h 1693068"/>
                <a:gd name="connsiteX25" fmla="*/ 2475638 w 2662832"/>
                <a:gd name="connsiteY25" fmla="*/ 121593 h 1693068"/>
                <a:gd name="connsiteX26" fmla="*/ 2554397 w 2662832"/>
                <a:gd name="connsiteY26" fmla="*/ 241608 h 1693068"/>
                <a:gd name="connsiteX27" fmla="*/ 2661554 w 2662832"/>
                <a:gd name="connsiteY27" fmla="*/ 241608 h 1693068"/>
                <a:gd name="connsiteX28" fmla="*/ 2424203 w 2662832"/>
                <a:gd name="connsiteY28" fmla="*/ 4256 h 1693068"/>
                <a:gd name="connsiteX29" fmla="*/ 2364195 w 2662832"/>
                <a:gd name="connsiteY29" fmla="*/ 4256 h 1693068"/>
                <a:gd name="connsiteX30" fmla="*/ 2022902 w 2662832"/>
                <a:gd name="connsiteY30" fmla="*/ 4256 h 1693068"/>
                <a:gd name="connsiteX31" fmla="*/ 1499444 w 2662832"/>
                <a:gd name="connsiteY31" fmla="*/ 4256 h 1693068"/>
                <a:gd name="connsiteX32" fmla="*/ 937945 w 2662832"/>
                <a:gd name="connsiteY32" fmla="*/ 4256 h 1693068"/>
                <a:gd name="connsiteX33" fmla="*/ 472887 w 2662832"/>
                <a:gd name="connsiteY33" fmla="*/ 4256 h 1693068"/>
                <a:gd name="connsiteX34" fmla="*/ 247859 w 2662832"/>
                <a:gd name="connsiteY34" fmla="*/ 4256 h 1693068"/>
                <a:gd name="connsiteX35" fmla="*/ 15866 w 2662832"/>
                <a:gd name="connsiteY35" fmla="*/ 169813 h 1693068"/>
                <a:gd name="connsiteX36" fmla="*/ 4079 w 2662832"/>
                <a:gd name="connsiteY36" fmla="*/ 291971 h 1693068"/>
                <a:gd name="connsiteX37" fmla="*/ 4079 w 2662832"/>
                <a:gd name="connsiteY37" fmla="*/ 708273 h 1693068"/>
                <a:gd name="connsiteX38" fmla="*/ 4079 w 2662832"/>
                <a:gd name="connsiteY38" fmla="*/ 1263343 h 1693068"/>
                <a:gd name="connsiteX39" fmla="*/ 4079 w 2662832"/>
                <a:gd name="connsiteY39" fmla="*/ 1620709 h 1693068"/>
                <a:gd name="connsiteX40" fmla="*/ 4079 w 2662832"/>
                <a:gd name="connsiteY40" fmla="*/ 1638389 h 1693068"/>
                <a:gd name="connsiteX41" fmla="*/ 57657 w 2662832"/>
                <a:gd name="connsiteY41" fmla="*/ 1691968 h 1693068"/>
                <a:gd name="connsiteX42" fmla="*/ 311617 w 2662832"/>
                <a:gd name="connsiteY42" fmla="*/ 1691968 h 1693068"/>
                <a:gd name="connsiteX43" fmla="*/ 921336 w 2662832"/>
                <a:gd name="connsiteY43" fmla="*/ 1691968 h 1693068"/>
                <a:gd name="connsiteX44" fmla="*/ 1656428 w 2662832"/>
                <a:gd name="connsiteY44" fmla="*/ 1691968 h 1693068"/>
                <a:gd name="connsiteX45" fmla="*/ 2294008 w 2662832"/>
                <a:gd name="connsiteY45" fmla="*/ 1691968 h 1693068"/>
                <a:gd name="connsiteX46" fmla="*/ 2603689 w 2662832"/>
                <a:gd name="connsiteY46" fmla="*/ 1691968 h 1693068"/>
                <a:gd name="connsiteX47" fmla="*/ 2607976 w 2662832"/>
                <a:gd name="connsiteY47" fmla="*/ 1691968 h 1693068"/>
                <a:gd name="connsiteX48" fmla="*/ 2661554 w 2662832"/>
                <a:gd name="connsiteY48" fmla="*/ 1638389 h 1693068"/>
                <a:gd name="connsiteX49" fmla="*/ 2661554 w 2662832"/>
                <a:gd name="connsiteY49" fmla="*/ 1164223 h 1693068"/>
                <a:gd name="connsiteX50" fmla="*/ 2661554 w 2662832"/>
                <a:gd name="connsiteY50" fmla="*/ 414665 h 1693068"/>
                <a:gd name="connsiteX51" fmla="*/ 2661554 w 2662832"/>
                <a:gd name="connsiteY51" fmla="*/ 241608 h 1693068"/>
                <a:gd name="connsiteX52" fmla="*/ 2554397 w 2662832"/>
                <a:gd name="connsiteY52" fmla="*/ 241608 h 169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662832" h="1693068">
                  <a:moveTo>
                    <a:pt x="2554397" y="241608"/>
                  </a:moveTo>
                  <a:cubicBezTo>
                    <a:pt x="2554397" y="399663"/>
                    <a:pt x="2554397" y="557719"/>
                    <a:pt x="2554397" y="715774"/>
                  </a:cubicBezTo>
                  <a:cubicBezTo>
                    <a:pt x="2554397" y="965448"/>
                    <a:pt x="2554397" y="1215658"/>
                    <a:pt x="2554397" y="1465332"/>
                  </a:cubicBezTo>
                  <a:cubicBezTo>
                    <a:pt x="2554397" y="1523196"/>
                    <a:pt x="2554397" y="1580525"/>
                    <a:pt x="2554397" y="1638389"/>
                  </a:cubicBezTo>
                  <a:cubicBezTo>
                    <a:pt x="2572078" y="1620709"/>
                    <a:pt x="2590295" y="1602492"/>
                    <a:pt x="2607976" y="1584811"/>
                  </a:cubicBezTo>
                  <a:cubicBezTo>
                    <a:pt x="2523322" y="1584811"/>
                    <a:pt x="2438669" y="1584811"/>
                    <a:pt x="2354015" y="1584811"/>
                  </a:cubicBezTo>
                  <a:cubicBezTo>
                    <a:pt x="2150954" y="1584811"/>
                    <a:pt x="1947357" y="1584811"/>
                    <a:pt x="1744296" y="1584811"/>
                  </a:cubicBezTo>
                  <a:cubicBezTo>
                    <a:pt x="1499444" y="1584811"/>
                    <a:pt x="1254592" y="1584811"/>
                    <a:pt x="1009204" y="1584811"/>
                  </a:cubicBezTo>
                  <a:cubicBezTo>
                    <a:pt x="796499" y="1584811"/>
                    <a:pt x="584330" y="1584811"/>
                    <a:pt x="371625" y="1584811"/>
                  </a:cubicBezTo>
                  <a:cubicBezTo>
                    <a:pt x="301973" y="1584811"/>
                    <a:pt x="231786" y="1584811"/>
                    <a:pt x="162134" y="1584811"/>
                  </a:cubicBezTo>
                  <a:cubicBezTo>
                    <a:pt x="128916" y="1584811"/>
                    <a:pt x="95161" y="1582132"/>
                    <a:pt x="61943" y="1584811"/>
                  </a:cubicBezTo>
                  <a:cubicBezTo>
                    <a:pt x="60336" y="1584811"/>
                    <a:pt x="59264" y="1584811"/>
                    <a:pt x="57657" y="1584811"/>
                  </a:cubicBezTo>
                  <a:cubicBezTo>
                    <a:pt x="75337" y="1602492"/>
                    <a:pt x="93554" y="1620709"/>
                    <a:pt x="111235" y="1638389"/>
                  </a:cubicBezTo>
                  <a:cubicBezTo>
                    <a:pt x="111235" y="1556415"/>
                    <a:pt x="111235" y="1474440"/>
                    <a:pt x="111235" y="1392466"/>
                  </a:cubicBezTo>
                  <a:cubicBezTo>
                    <a:pt x="111235" y="1217801"/>
                    <a:pt x="111235" y="1042601"/>
                    <a:pt x="111235" y="867936"/>
                  </a:cubicBezTo>
                  <a:cubicBezTo>
                    <a:pt x="111235" y="706666"/>
                    <a:pt x="111235" y="545931"/>
                    <a:pt x="111235" y="384661"/>
                  </a:cubicBezTo>
                  <a:cubicBezTo>
                    <a:pt x="111235" y="342870"/>
                    <a:pt x="111235" y="300544"/>
                    <a:pt x="111235" y="258753"/>
                  </a:cubicBezTo>
                  <a:cubicBezTo>
                    <a:pt x="111235" y="197674"/>
                    <a:pt x="137488" y="140345"/>
                    <a:pt x="199639" y="118914"/>
                  </a:cubicBezTo>
                  <a:cubicBezTo>
                    <a:pt x="224821" y="109805"/>
                    <a:pt x="250538" y="111413"/>
                    <a:pt x="276791" y="111413"/>
                  </a:cubicBezTo>
                  <a:cubicBezTo>
                    <a:pt x="314832" y="111413"/>
                    <a:pt x="352872" y="111413"/>
                    <a:pt x="390377" y="111413"/>
                  </a:cubicBezTo>
                  <a:cubicBezTo>
                    <a:pt x="526465" y="111413"/>
                    <a:pt x="662554" y="111413"/>
                    <a:pt x="798106" y="111413"/>
                  </a:cubicBezTo>
                  <a:cubicBezTo>
                    <a:pt x="977593" y="111413"/>
                    <a:pt x="1157080" y="111413"/>
                    <a:pt x="1336567" y="111413"/>
                  </a:cubicBezTo>
                  <a:cubicBezTo>
                    <a:pt x="1516053" y="111413"/>
                    <a:pt x="1695004" y="111413"/>
                    <a:pt x="1874491" y="111413"/>
                  </a:cubicBezTo>
                  <a:cubicBezTo>
                    <a:pt x="2010044" y="111413"/>
                    <a:pt x="2145060" y="111413"/>
                    <a:pt x="2280613" y="111413"/>
                  </a:cubicBezTo>
                  <a:cubicBezTo>
                    <a:pt x="2318118" y="111413"/>
                    <a:pt x="2355623" y="111413"/>
                    <a:pt x="2393127" y="111413"/>
                  </a:cubicBezTo>
                  <a:cubicBezTo>
                    <a:pt x="2421524" y="111413"/>
                    <a:pt x="2448848" y="109805"/>
                    <a:pt x="2475638" y="121593"/>
                  </a:cubicBezTo>
                  <a:cubicBezTo>
                    <a:pt x="2523322" y="142488"/>
                    <a:pt x="2553326" y="190173"/>
                    <a:pt x="2554397" y="241608"/>
                  </a:cubicBezTo>
                  <a:cubicBezTo>
                    <a:pt x="2556005" y="310723"/>
                    <a:pt x="2663161" y="310723"/>
                    <a:pt x="2661554" y="241608"/>
                  </a:cubicBezTo>
                  <a:cubicBezTo>
                    <a:pt x="2658875" y="111413"/>
                    <a:pt x="2554933" y="5864"/>
                    <a:pt x="2424203" y="4256"/>
                  </a:cubicBezTo>
                  <a:cubicBezTo>
                    <a:pt x="2404379" y="3721"/>
                    <a:pt x="2384019" y="4256"/>
                    <a:pt x="2364195" y="4256"/>
                  </a:cubicBezTo>
                  <a:cubicBezTo>
                    <a:pt x="2250609" y="4256"/>
                    <a:pt x="2136488" y="4256"/>
                    <a:pt x="2022902" y="4256"/>
                  </a:cubicBezTo>
                  <a:cubicBezTo>
                    <a:pt x="1848238" y="4256"/>
                    <a:pt x="1674109" y="4256"/>
                    <a:pt x="1499444" y="4256"/>
                  </a:cubicBezTo>
                  <a:cubicBezTo>
                    <a:pt x="1312457" y="4256"/>
                    <a:pt x="1124933" y="4256"/>
                    <a:pt x="937945" y="4256"/>
                  </a:cubicBezTo>
                  <a:cubicBezTo>
                    <a:pt x="783105" y="4256"/>
                    <a:pt x="627728" y="4256"/>
                    <a:pt x="472887" y="4256"/>
                  </a:cubicBezTo>
                  <a:cubicBezTo>
                    <a:pt x="397878" y="4256"/>
                    <a:pt x="322868" y="3721"/>
                    <a:pt x="247859" y="4256"/>
                  </a:cubicBezTo>
                  <a:cubicBezTo>
                    <a:pt x="142846" y="4792"/>
                    <a:pt x="50156" y="70158"/>
                    <a:pt x="15866" y="169813"/>
                  </a:cubicBezTo>
                  <a:cubicBezTo>
                    <a:pt x="2471" y="209461"/>
                    <a:pt x="4079" y="250716"/>
                    <a:pt x="4079" y="291971"/>
                  </a:cubicBezTo>
                  <a:cubicBezTo>
                    <a:pt x="4079" y="430738"/>
                    <a:pt x="4079" y="569506"/>
                    <a:pt x="4079" y="708273"/>
                  </a:cubicBezTo>
                  <a:cubicBezTo>
                    <a:pt x="4079" y="893118"/>
                    <a:pt x="4079" y="1078498"/>
                    <a:pt x="4079" y="1263343"/>
                  </a:cubicBezTo>
                  <a:cubicBezTo>
                    <a:pt x="4079" y="1382286"/>
                    <a:pt x="4079" y="1501229"/>
                    <a:pt x="4079" y="1620709"/>
                  </a:cubicBezTo>
                  <a:cubicBezTo>
                    <a:pt x="4079" y="1626602"/>
                    <a:pt x="4079" y="1632496"/>
                    <a:pt x="4079" y="1638389"/>
                  </a:cubicBezTo>
                  <a:cubicBezTo>
                    <a:pt x="4079" y="1667322"/>
                    <a:pt x="28725" y="1691968"/>
                    <a:pt x="57657" y="1691968"/>
                  </a:cubicBezTo>
                  <a:cubicBezTo>
                    <a:pt x="142310" y="1691968"/>
                    <a:pt x="226964" y="1691968"/>
                    <a:pt x="311617" y="1691968"/>
                  </a:cubicBezTo>
                  <a:cubicBezTo>
                    <a:pt x="514678" y="1691968"/>
                    <a:pt x="718275" y="1691968"/>
                    <a:pt x="921336" y="1691968"/>
                  </a:cubicBezTo>
                  <a:cubicBezTo>
                    <a:pt x="1166188" y="1691968"/>
                    <a:pt x="1411040" y="1691968"/>
                    <a:pt x="1656428" y="1691968"/>
                  </a:cubicBezTo>
                  <a:cubicBezTo>
                    <a:pt x="1869133" y="1691968"/>
                    <a:pt x="2081303" y="1691968"/>
                    <a:pt x="2294008" y="1691968"/>
                  </a:cubicBezTo>
                  <a:cubicBezTo>
                    <a:pt x="2396878" y="1691968"/>
                    <a:pt x="2500819" y="1695718"/>
                    <a:pt x="2603689" y="1691968"/>
                  </a:cubicBezTo>
                  <a:cubicBezTo>
                    <a:pt x="2605297" y="1691968"/>
                    <a:pt x="2606368" y="1691968"/>
                    <a:pt x="2607976" y="1691968"/>
                  </a:cubicBezTo>
                  <a:cubicBezTo>
                    <a:pt x="2636908" y="1691968"/>
                    <a:pt x="2661554" y="1667322"/>
                    <a:pt x="2661554" y="1638389"/>
                  </a:cubicBezTo>
                  <a:cubicBezTo>
                    <a:pt x="2661554" y="1480334"/>
                    <a:pt x="2661554" y="1322278"/>
                    <a:pt x="2661554" y="1164223"/>
                  </a:cubicBezTo>
                  <a:cubicBezTo>
                    <a:pt x="2661554" y="914549"/>
                    <a:pt x="2661554" y="664339"/>
                    <a:pt x="2661554" y="414665"/>
                  </a:cubicBezTo>
                  <a:cubicBezTo>
                    <a:pt x="2661554" y="356801"/>
                    <a:pt x="2661554" y="299472"/>
                    <a:pt x="2661554" y="241608"/>
                  </a:cubicBezTo>
                  <a:cubicBezTo>
                    <a:pt x="2661554" y="172492"/>
                    <a:pt x="2554397" y="172492"/>
                    <a:pt x="2554397" y="241608"/>
                  </a:cubicBezTo>
                  <a:close/>
                </a:path>
              </a:pathLst>
            </a:custGeom>
            <a:solidFill>
              <a:srgbClr val="000000"/>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092CBE8D-A894-44BE-B37D-3A128A1BB59D}"/>
                </a:ext>
              </a:extLst>
            </p:cNvPr>
            <p:cNvSpPr/>
            <p:nvPr/>
          </p:nvSpPr>
          <p:spPr>
            <a:xfrm>
              <a:off x="5251341" y="896764"/>
              <a:ext cx="112514" cy="825103"/>
            </a:xfrm>
            <a:custGeom>
              <a:avLst/>
              <a:gdLst>
                <a:gd name="connsiteX0" fmla="*/ 111175 w 112514"/>
                <a:gd name="connsiteY0" fmla="*/ 773802 h 825103"/>
                <a:gd name="connsiteX1" fmla="*/ 111175 w 112514"/>
                <a:gd name="connsiteY1" fmla="*/ 144259 h 825103"/>
                <a:gd name="connsiteX2" fmla="*/ 111175 w 112514"/>
                <a:gd name="connsiteY2" fmla="*/ 55855 h 825103"/>
                <a:gd name="connsiteX3" fmla="*/ 4018 w 112514"/>
                <a:gd name="connsiteY3" fmla="*/ 55855 h 825103"/>
                <a:gd name="connsiteX4" fmla="*/ 4018 w 112514"/>
                <a:gd name="connsiteY4" fmla="*/ 685398 h 825103"/>
                <a:gd name="connsiteX5" fmla="*/ 4018 w 112514"/>
                <a:gd name="connsiteY5" fmla="*/ 773802 h 825103"/>
                <a:gd name="connsiteX6" fmla="*/ 111175 w 112514"/>
                <a:gd name="connsiteY6" fmla="*/ 773802 h 825103"/>
                <a:gd name="connsiteX7" fmla="*/ 111175 w 112514"/>
                <a:gd name="connsiteY7" fmla="*/ 773802 h 82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14" h="825103">
                  <a:moveTo>
                    <a:pt x="111175" y="773802"/>
                  </a:moveTo>
                  <a:cubicBezTo>
                    <a:pt x="111175" y="563776"/>
                    <a:pt x="111175" y="353750"/>
                    <a:pt x="111175" y="144259"/>
                  </a:cubicBezTo>
                  <a:cubicBezTo>
                    <a:pt x="111175" y="114791"/>
                    <a:pt x="111175" y="85323"/>
                    <a:pt x="111175" y="55855"/>
                  </a:cubicBezTo>
                  <a:cubicBezTo>
                    <a:pt x="111175" y="-13261"/>
                    <a:pt x="4018" y="-13261"/>
                    <a:pt x="4018" y="55855"/>
                  </a:cubicBezTo>
                  <a:cubicBezTo>
                    <a:pt x="4018" y="265881"/>
                    <a:pt x="4018" y="475908"/>
                    <a:pt x="4018" y="685398"/>
                  </a:cubicBezTo>
                  <a:cubicBezTo>
                    <a:pt x="4018" y="714866"/>
                    <a:pt x="4018" y="744334"/>
                    <a:pt x="4018" y="773802"/>
                  </a:cubicBezTo>
                  <a:cubicBezTo>
                    <a:pt x="4018" y="842918"/>
                    <a:pt x="111175" y="842918"/>
                    <a:pt x="111175" y="773802"/>
                  </a:cubicBezTo>
                  <a:lnTo>
                    <a:pt x="111175" y="773802"/>
                  </a:lnTo>
                  <a:close/>
                </a:path>
              </a:pathLst>
            </a:custGeom>
            <a:solidFill>
              <a:srgbClr val="000000"/>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777045B-5761-479E-84BF-A87879CD842F}"/>
                </a:ext>
              </a:extLst>
            </p:cNvPr>
            <p:cNvSpPr/>
            <p:nvPr/>
          </p:nvSpPr>
          <p:spPr>
            <a:xfrm>
              <a:off x="5132695"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70" y="297091"/>
                    <a:pt x="114627" y="299770"/>
                    <a:pt x="111413" y="292269"/>
                  </a:cubicBezTo>
                  <a:cubicBezTo>
                    <a:pt x="109270"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3"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2BAC419-0528-45C6-9885-7D13EC051BA2}"/>
                </a:ext>
              </a:extLst>
            </p:cNvPr>
            <p:cNvSpPr/>
            <p:nvPr/>
          </p:nvSpPr>
          <p:spPr>
            <a:xfrm>
              <a:off x="6670387" y="4609594"/>
              <a:ext cx="385763" cy="407194"/>
            </a:xfrm>
            <a:custGeom>
              <a:avLst/>
              <a:gdLst>
                <a:gd name="connsiteX0" fmla="*/ 277505 w 385762"/>
                <a:gd name="connsiteY0" fmla="*/ 57596 h 407193"/>
                <a:gd name="connsiteX1" fmla="*/ 277505 w 385762"/>
                <a:gd name="connsiteY1" fmla="*/ 199043 h 407193"/>
                <a:gd name="connsiteX2" fmla="*/ 277505 w 385762"/>
                <a:gd name="connsiteY2" fmla="*/ 281017 h 407193"/>
                <a:gd name="connsiteX3" fmla="*/ 276433 w 385762"/>
                <a:gd name="connsiteY3" fmla="*/ 297627 h 407193"/>
                <a:gd name="connsiteX4" fmla="*/ 254466 w 385762"/>
                <a:gd name="connsiteY4" fmla="*/ 297627 h 407193"/>
                <a:gd name="connsiteX5" fmla="*/ 207853 w 385762"/>
                <a:gd name="connsiteY5" fmla="*/ 297627 h 407193"/>
                <a:gd name="connsiteX6" fmla="*/ 121593 w 385762"/>
                <a:gd name="connsiteY6" fmla="*/ 297627 h 407193"/>
                <a:gd name="connsiteX7" fmla="*/ 111413 w 385762"/>
                <a:gd name="connsiteY7" fmla="*/ 292269 h 407193"/>
                <a:gd name="connsiteX8" fmla="*/ 111413 w 385762"/>
                <a:gd name="connsiteY8" fmla="*/ 267623 h 407193"/>
                <a:gd name="connsiteX9" fmla="*/ 111413 w 385762"/>
                <a:gd name="connsiteY9" fmla="*/ 224225 h 407193"/>
                <a:gd name="connsiteX10" fmla="*/ 111413 w 385762"/>
                <a:gd name="connsiteY10" fmla="*/ 57596 h 407193"/>
                <a:gd name="connsiteX11" fmla="*/ 57835 w 385762"/>
                <a:gd name="connsiteY11" fmla="*/ 111175 h 407193"/>
                <a:gd name="connsiteX12" fmla="*/ 331083 w 385762"/>
                <a:gd name="connsiteY12" fmla="*/ 111175 h 407193"/>
                <a:gd name="connsiteX13" fmla="*/ 331083 w 385762"/>
                <a:gd name="connsiteY13" fmla="*/ 4018 h 407193"/>
                <a:gd name="connsiteX14" fmla="*/ 57835 w 385762"/>
                <a:gd name="connsiteY14" fmla="*/ 4018 h 407193"/>
                <a:gd name="connsiteX15" fmla="*/ 4256 w 385762"/>
                <a:gd name="connsiteY15" fmla="*/ 57596 h 407193"/>
                <a:gd name="connsiteX16" fmla="*/ 4256 w 385762"/>
                <a:gd name="connsiteY16" fmla="*/ 224225 h 407193"/>
                <a:gd name="connsiteX17" fmla="*/ 4256 w 385762"/>
                <a:gd name="connsiteY17" fmla="*/ 295484 h 407193"/>
                <a:gd name="connsiteX18" fmla="*/ 107662 w 385762"/>
                <a:gd name="connsiteY18" fmla="*/ 404783 h 407193"/>
                <a:gd name="connsiteX19" fmla="*/ 272147 w 385762"/>
                <a:gd name="connsiteY19" fmla="*/ 404783 h 407193"/>
                <a:gd name="connsiteX20" fmla="*/ 383054 w 385762"/>
                <a:gd name="connsiteY20" fmla="*/ 312093 h 407193"/>
                <a:gd name="connsiteX21" fmla="*/ 384661 w 385762"/>
                <a:gd name="connsiteY21" fmla="*/ 247799 h 407193"/>
                <a:gd name="connsiteX22" fmla="*/ 384661 w 385762"/>
                <a:gd name="connsiteY22" fmla="*/ 57596 h 407193"/>
                <a:gd name="connsiteX23" fmla="*/ 277505 w 385762"/>
                <a:gd name="connsiteY23" fmla="*/ 57596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62" h="407193">
                  <a:moveTo>
                    <a:pt x="277505" y="57596"/>
                  </a:moveTo>
                  <a:cubicBezTo>
                    <a:pt x="277505" y="104745"/>
                    <a:pt x="277505" y="151894"/>
                    <a:pt x="277505" y="199043"/>
                  </a:cubicBezTo>
                  <a:cubicBezTo>
                    <a:pt x="277505" y="226368"/>
                    <a:pt x="277505" y="253693"/>
                    <a:pt x="277505" y="281017"/>
                  </a:cubicBezTo>
                  <a:cubicBezTo>
                    <a:pt x="277505" y="285304"/>
                    <a:pt x="279112" y="295484"/>
                    <a:pt x="276433" y="297627"/>
                  </a:cubicBezTo>
                  <a:cubicBezTo>
                    <a:pt x="273754" y="299770"/>
                    <a:pt x="257681" y="297627"/>
                    <a:pt x="254466" y="297627"/>
                  </a:cubicBezTo>
                  <a:cubicBezTo>
                    <a:pt x="238929" y="297627"/>
                    <a:pt x="223391" y="297627"/>
                    <a:pt x="207853" y="297627"/>
                  </a:cubicBezTo>
                  <a:cubicBezTo>
                    <a:pt x="178921" y="297627"/>
                    <a:pt x="149989" y="298698"/>
                    <a:pt x="121593" y="297627"/>
                  </a:cubicBezTo>
                  <a:cubicBezTo>
                    <a:pt x="109269" y="297091"/>
                    <a:pt x="114627" y="299770"/>
                    <a:pt x="111413" y="292269"/>
                  </a:cubicBezTo>
                  <a:cubicBezTo>
                    <a:pt x="109269" y="285840"/>
                    <a:pt x="111413" y="274052"/>
                    <a:pt x="111413" y="267623"/>
                  </a:cubicBezTo>
                  <a:cubicBezTo>
                    <a:pt x="111413" y="253157"/>
                    <a:pt x="111413" y="238691"/>
                    <a:pt x="111413" y="224225"/>
                  </a:cubicBezTo>
                  <a:cubicBezTo>
                    <a:pt x="111413" y="168503"/>
                    <a:pt x="111413" y="112782"/>
                    <a:pt x="111413" y="57596"/>
                  </a:cubicBezTo>
                  <a:cubicBezTo>
                    <a:pt x="93732" y="75278"/>
                    <a:pt x="75515" y="93494"/>
                    <a:pt x="57835" y="111175"/>
                  </a:cubicBezTo>
                  <a:cubicBezTo>
                    <a:pt x="148917" y="111175"/>
                    <a:pt x="240000" y="111175"/>
                    <a:pt x="331083" y="111175"/>
                  </a:cubicBezTo>
                  <a:cubicBezTo>
                    <a:pt x="400199" y="111175"/>
                    <a:pt x="400199" y="4018"/>
                    <a:pt x="331083" y="4018"/>
                  </a:cubicBezTo>
                  <a:cubicBezTo>
                    <a:pt x="240000" y="4018"/>
                    <a:pt x="148917" y="4018"/>
                    <a:pt x="57835" y="4018"/>
                  </a:cubicBezTo>
                  <a:cubicBezTo>
                    <a:pt x="28902" y="4018"/>
                    <a:pt x="4256" y="28664"/>
                    <a:pt x="4256" y="57596"/>
                  </a:cubicBezTo>
                  <a:cubicBezTo>
                    <a:pt x="4256" y="113318"/>
                    <a:pt x="4256" y="169039"/>
                    <a:pt x="4256" y="224225"/>
                  </a:cubicBezTo>
                  <a:cubicBezTo>
                    <a:pt x="4256" y="247799"/>
                    <a:pt x="3721" y="271909"/>
                    <a:pt x="4256" y="295484"/>
                  </a:cubicBezTo>
                  <a:cubicBezTo>
                    <a:pt x="6400" y="354419"/>
                    <a:pt x="47655" y="401032"/>
                    <a:pt x="107662" y="404783"/>
                  </a:cubicBezTo>
                  <a:cubicBezTo>
                    <a:pt x="161776" y="407998"/>
                    <a:pt x="218033" y="406390"/>
                    <a:pt x="272147" y="404783"/>
                  </a:cubicBezTo>
                  <a:cubicBezTo>
                    <a:pt x="327332" y="403711"/>
                    <a:pt x="375553" y="368886"/>
                    <a:pt x="383054" y="312093"/>
                  </a:cubicBezTo>
                  <a:cubicBezTo>
                    <a:pt x="385733" y="290661"/>
                    <a:pt x="384661" y="268694"/>
                    <a:pt x="384661" y="247799"/>
                  </a:cubicBezTo>
                  <a:cubicBezTo>
                    <a:pt x="384661" y="184577"/>
                    <a:pt x="384661" y="120819"/>
                    <a:pt x="384661" y="57596"/>
                  </a:cubicBezTo>
                  <a:cubicBezTo>
                    <a:pt x="384661" y="-11519"/>
                    <a:pt x="277505" y="-11519"/>
                    <a:pt x="277505" y="57596"/>
                  </a:cubicBezTo>
                  <a:close/>
                </a:path>
              </a:pathLst>
            </a:custGeom>
            <a:solidFill>
              <a:srgbClr val="000000"/>
            </a:solidFill>
            <a:ln w="9525" cap="flat">
              <a:noFill/>
              <a:prstDash val="solid"/>
              <a:miter/>
            </a:ln>
          </p:spPr>
          <p:txBody>
            <a:bodyPr rtlCol="0" anchor="ctr"/>
            <a:lstStyle/>
            <a:p>
              <a:endParaRPr lang="en-US"/>
            </a:p>
          </p:txBody>
        </p:sp>
      </p:grpSp>
      <p:sp>
        <p:nvSpPr>
          <p:cNvPr id="142" name="Arrow: Right 141">
            <a:extLst>
              <a:ext uri="{FF2B5EF4-FFF2-40B4-BE49-F238E27FC236}">
                <a16:creationId xmlns:a16="http://schemas.microsoft.com/office/drawing/2014/main" id="{DAA93793-28B0-4130-BDCF-2273ED72D919}"/>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p:spTree>
    <p:extLst>
      <p:ext uri="{BB962C8B-B14F-4D97-AF65-F5344CB8AC3E}">
        <p14:creationId xmlns:p14="http://schemas.microsoft.com/office/powerpoint/2010/main" val="212825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What is Partial Evaluation?</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21</a:t>
            </a:fld>
            <a:endParaRPr lang="en-US"/>
          </a:p>
        </p:txBody>
      </p:sp>
      <p:sp>
        <p:nvSpPr>
          <p:cNvPr id="82" name="Arrow: Right 81">
            <a:extLst>
              <a:ext uri="{FF2B5EF4-FFF2-40B4-BE49-F238E27FC236}">
                <a16:creationId xmlns:a16="http://schemas.microsoft.com/office/drawing/2014/main" id="{1B68974D-DBB3-47DF-BC11-ED3FBA54674F}"/>
              </a:ext>
            </a:extLst>
          </p:cNvPr>
          <p:cNvSpPr/>
          <p:nvPr/>
        </p:nvSpPr>
        <p:spPr>
          <a:xfrm>
            <a:off x="5084321" y="2911745"/>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543BC1-C969-45ED-8CB1-26A054433841}"/>
                  </a:ext>
                </a:extLst>
              </p:cNvPr>
              <p:cNvSpPr txBox="1"/>
              <p:nvPr/>
            </p:nvSpPr>
            <p:spPr>
              <a:xfrm>
                <a:off x="1069384" y="3492964"/>
                <a:ext cx="359771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r>
                        <a:rPr lang="en-US" sz="3600" b="0" i="1" smtClean="0">
                          <a:latin typeface="Cambria Math" panose="02040503050406030204" pitchFamily="18" charset="0"/>
                        </a:rPr>
                        <m:t>+2+</m:t>
                      </m:r>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+6</m:t>
                      </m:r>
                    </m:oMath>
                  </m:oMathPara>
                </a14:m>
                <a:endParaRPr lang="en-US" sz="3600" dirty="0"/>
              </a:p>
            </p:txBody>
          </p:sp>
        </mc:Choice>
        <mc:Fallback xmlns="">
          <p:sp>
            <p:nvSpPr>
              <p:cNvPr id="9" name="TextBox 8">
                <a:extLst>
                  <a:ext uri="{FF2B5EF4-FFF2-40B4-BE49-F238E27FC236}">
                    <a16:creationId xmlns:a16="http://schemas.microsoft.com/office/drawing/2014/main" id="{B7543BC1-C969-45ED-8CB1-26A054433841}"/>
                  </a:ext>
                </a:extLst>
              </p:cNvPr>
              <p:cNvSpPr txBox="1">
                <a:spLocks noRot="1" noChangeAspect="1" noMove="1" noResize="1" noEditPoints="1" noAdjustHandles="1" noChangeArrowheads="1" noChangeShapeType="1" noTextEdit="1"/>
              </p:cNvSpPr>
              <p:nvPr/>
            </p:nvSpPr>
            <p:spPr>
              <a:xfrm>
                <a:off x="1069384" y="3492964"/>
                <a:ext cx="3597716"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28EDA05E-F41A-47D3-A1BE-DB8444F25AB1}"/>
                  </a:ext>
                </a:extLst>
              </p:cNvPr>
              <p:cNvSpPr txBox="1"/>
              <p:nvPr/>
            </p:nvSpPr>
            <p:spPr>
              <a:xfrm>
                <a:off x="7836158" y="3492964"/>
                <a:ext cx="117487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𝑦</m:t>
                      </m:r>
                      <m:r>
                        <a:rPr lang="en-US" sz="3600" b="0" i="1" smtClean="0">
                          <a:latin typeface="Cambria Math" panose="02040503050406030204" pitchFamily="18" charset="0"/>
                        </a:rPr>
                        <m:t>+8</m:t>
                      </m:r>
                    </m:oMath>
                  </m:oMathPara>
                </a14:m>
                <a:endParaRPr lang="en-US" sz="3600" dirty="0"/>
              </a:p>
            </p:txBody>
          </p:sp>
        </mc:Choice>
        <mc:Fallback xmlns="">
          <p:sp>
            <p:nvSpPr>
              <p:cNvPr id="126" name="TextBox 125">
                <a:extLst>
                  <a:ext uri="{FF2B5EF4-FFF2-40B4-BE49-F238E27FC236}">
                    <a16:creationId xmlns:a16="http://schemas.microsoft.com/office/drawing/2014/main" id="{28EDA05E-F41A-47D3-A1BE-DB8444F25AB1}"/>
                  </a:ext>
                </a:extLst>
              </p:cNvPr>
              <p:cNvSpPr txBox="1">
                <a:spLocks noRot="1" noChangeAspect="1" noMove="1" noResize="1" noEditPoints="1" noAdjustHandles="1" noChangeArrowheads="1" noChangeShapeType="1" noTextEdit="1"/>
              </p:cNvSpPr>
              <p:nvPr/>
            </p:nvSpPr>
            <p:spPr>
              <a:xfrm>
                <a:off x="7836158" y="3492964"/>
                <a:ext cx="1174872"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6546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a:xfrm>
            <a:off x="838200" y="365125"/>
            <a:ext cx="10515600" cy="1325563"/>
          </a:xfrm>
        </p:spPr>
        <p:txBody>
          <a:bodyPr>
            <a:normAutofit/>
          </a:bodyPr>
          <a:lstStyle/>
          <a:p>
            <a:r>
              <a:rPr lang="en-US" dirty="0"/>
              <a:t>Partial Evaluation in Fiat Cryptography</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22</a:t>
            </a:fld>
            <a:endParaRPr lang="en-US"/>
          </a:p>
        </p:txBody>
      </p:sp>
      <p:sp>
        <p:nvSpPr>
          <p:cNvPr id="6" name="Rectangle 5">
            <a:extLst>
              <a:ext uri="{FF2B5EF4-FFF2-40B4-BE49-F238E27FC236}">
                <a16:creationId xmlns:a16="http://schemas.microsoft.com/office/drawing/2014/main" id="{3ADA8BF6-196C-44CE-9F8F-B6020127BE04}"/>
              </a:ext>
            </a:extLst>
          </p:cNvPr>
          <p:cNvSpPr/>
          <p:nvPr/>
        </p:nvSpPr>
        <p:spPr>
          <a:xfrm>
            <a:off x="-1" y="2130693"/>
            <a:ext cx="5638801" cy="3877985"/>
          </a:xfrm>
          <a:prstGeom prst="rect">
            <a:avLst/>
          </a:prstGeom>
        </p:spPr>
        <p:txBody>
          <a:bodyPr wrap="square">
            <a:spAutoFit/>
          </a:bodyPr>
          <a:lstStyle/>
          <a:p>
            <a:pPr fontAlgn="t"/>
            <a:r>
              <a:rPr lang="en-US" dirty="0"/>
              <a:t>Template Code:</a:t>
            </a:r>
          </a:p>
          <a:p>
            <a:pPr fontAlgn="t"/>
            <a:r>
              <a:rPr lang="pl-PL" sz="1200" dirty="0">
                <a:solidFill>
                  <a:srgbClr val="E36209"/>
                </a:solidFill>
                <a:latin typeface="Consolas" panose="020B0609020204030204" pitchFamily="49" charset="0"/>
              </a:rPr>
              <a:t>Definition</a:t>
            </a:r>
            <a:r>
              <a:rPr lang="pl-PL" sz="1200" dirty="0">
                <a:latin typeface="Consolas" panose="020B0609020204030204" pitchFamily="49" charset="0"/>
              </a:rPr>
              <a:t> mul (p q:list (Z*Z)):list (Z*Z) :=</a:t>
            </a:r>
          </a:p>
          <a:p>
            <a:pPr fontAlgn="t"/>
            <a:r>
              <a:rPr lang="en-US" sz="1200" dirty="0">
                <a:latin typeface="Consolas" panose="020B0609020204030204" pitchFamily="49" charset="0"/>
              </a:rPr>
              <a:t>  </a:t>
            </a:r>
            <a:r>
              <a:rPr lang="en-US" sz="1200" dirty="0" err="1">
                <a:latin typeface="Consolas" panose="020B0609020204030204" pitchFamily="49" charset="0"/>
              </a:rPr>
              <a:t>flat_map</a:t>
            </a:r>
            <a:r>
              <a:rPr lang="en-US" sz="1200" dirty="0">
                <a:latin typeface="Consolas" panose="020B0609020204030204" pitchFamily="49" charset="0"/>
              </a:rPr>
              <a:t> (</a:t>
            </a:r>
            <a:r>
              <a:rPr lang="en-US" sz="1200" dirty="0">
                <a:solidFill>
                  <a:srgbClr val="D73A49"/>
                </a:solidFill>
                <a:latin typeface="Consolas" panose="020B0609020204030204" pitchFamily="49" charset="0"/>
              </a:rPr>
              <a:t>fun</a:t>
            </a:r>
            <a:r>
              <a:rPr lang="en-US" sz="1200" dirty="0">
                <a:latin typeface="Consolas" panose="020B0609020204030204" pitchFamily="49" charset="0"/>
              </a:rPr>
              <a:t> '(w, t) =&gt;</a:t>
            </a:r>
          </a:p>
          <a:p>
            <a:pPr fontAlgn="t"/>
            <a:r>
              <a:rPr lang="en-US" sz="1200" dirty="0">
                <a:latin typeface="Consolas" panose="020B0609020204030204" pitchFamily="49" charset="0"/>
              </a:rPr>
              <a:t>    map (</a:t>
            </a:r>
            <a:r>
              <a:rPr lang="en-US" sz="1200" dirty="0">
                <a:solidFill>
                  <a:srgbClr val="D73A49"/>
                </a:solidFill>
                <a:latin typeface="Consolas" panose="020B0609020204030204" pitchFamily="49" charset="0"/>
              </a:rPr>
              <a:t>fun</a:t>
            </a:r>
            <a:r>
              <a:rPr lang="en-US" sz="1200" dirty="0">
                <a:latin typeface="Consolas" panose="020B0609020204030204" pitchFamily="49" charset="0"/>
              </a:rPr>
              <a:t> '(w', t') =&gt;</a:t>
            </a:r>
          </a:p>
          <a:p>
            <a:pPr fontAlgn="t"/>
            <a:r>
              <a:rPr lang="en-US" sz="1200" dirty="0">
                <a:latin typeface="Consolas" panose="020B0609020204030204" pitchFamily="49" charset="0"/>
              </a:rPr>
              <a:t>      (w * w', t * t’))</a:t>
            </a:r>
          </a:p>
          <a:p>
            <a:pPr fontAlgn="t"/>
            <a:r>
              <a:rPr lang="en-US" sz="1200" dirty="0">
                <a:latin typeface="Consolas" panose="020B0609020204030204" pitchFamily="49" charset="0"/>
              </a:rPr>
              <a:t>    q) p.</a:t>
            </a:r>
          </a:p>
          <a:p>
            <a:pPr fontAlgn="t"/>
            <a:r>
              <a:rPr lang="pl-PL" sz="1200" dirty="0">
                <a:solidFill>
                  <a:srgbClr val="E36209"/>
                </a:solidFill>
                <a:latin typeface="Consolas" panose="020B0609020204030204" pitchFamily="49" charset="0"/>
              </a:rPr>
              <a:t>Fixpoint</a:t>
            </a:r>
            <a:r>
              <a:rPr lang="pl-PL" sz="1200" dirty="0">
                <a:latin typeface="Consolas" panose="020B0609020204030204" pitchFamily="49" charset="0"/>
              </a:rPr>
              <a:t> square (p:list (Z*Z)):list (Z*Z)</a:t>
            </a:r>
          </a:p>
          <a:p>
            <a:pPr fontAlgn="t"/>
            <a:r>
              <a:rPr lang="en-US" sz="1200" dirty="0">
                <a:latin typeface="Consolas" panose="020B0609020204030204" pitchFamily="49" charset="0"/>
              </a:rPr>
              <a:t>:= </a:t>
            </a:r>
            <a:r>
              <a:rPr lang="en-US" sz="1200" dirty="0">
                <a:solidFill>
                  <a:srgbClr val="D73A49"/>
                </a:solidFill>
                <a:latin typeface="Consolas" panose="020B0609020204030204" pitchFamily="49" charset="0"/>
              </a:rPr>
              <a:t>match</a:t>
            </a:r>
            <a:r>
              <a:rPr lang="en-US" sz="1200" dirty="0">
                <a:latin typeface="Consolas" panose="020B0609020204030204" pitchFamily="49" charset="0"/>
              </a:rPr>
              <a:t> p </a:t>
            </a:r>
            <a:r>
              <a:rPr lang="en-US" sz="1200" dirty="0">
                <a:solidFill>
                  <a:srgbClr val="D73A49"/>
                </a:solidFill>
                <a:latin typeface="Consolas" panose="020B0609020204030204" pitchFamily="49" charset="0"/>
              </a:rPr>
              <a:t>with</a:t>
            </a:r>
            <a:endParaRPr lang="en-US" sz="1200" dirty="0">
              <a:latin typeface="Consolas" panose="020B0609020204030204" pitchFamily="49" charset="0"/>
            </a:endParaRPr>
          </a:p>
          <a:p>
            <a:pPr fontAlgn="t"/>
            <a:r>
              <a:rPr lang="en-US" sz="1200" dirty="0">
                <a:latin typeface="Consolas" panose="020B0609020204030204" pitchFamily="49" charset="0"/>
              </a:rPr>
              <a:t>   | [] =&gt; []</a:t>
            </a:r>
          </a:p>
          <a:p>
            <a:pPr fontAlgn="t"/>
            <a:r>
              <a:rPr lang="en-US" sz="1200" dirty="0">
                <a:latin typeface="Consolas" panose="020B0609020204030204" pitchFamily="49" charset="0"/>
              </a:rPr>
              <a:t>   | (w, t) :: </a:t>
            </a:r>
            <a:r>
              <a:rPr lang="en-US" sz="1200" dirty="0" err="1">
                <a:latin typeface="Consolas" panose="020B0609020204030204" pitchFamily="49" charset="0"/>
              </a:rPr>
              <a:t>ts</a:t>
            </a:r>
            <a:endParaRPr lang="en-US" sz="1200" dirty="0">
              <a:latin typeface="Consolas" panose="020B0609020204030204" pitchFamily="49" charset="0"/>
            </a:endParaRPr>
          </a:p>
          <a:p>
            <a:pPr fontAlgn="t"/>
            <a:r>
              <a:rPr lang="en-US" sz="1200" dirty="0">
                <a:latin typeface="Consolas" panose="020B0609020204030204" pitchFamily="49" charset="0"/>
              </a:rPr>
              <a:t>      =&gt; </a:t>
            </a:r>
            <a:r>
              <a:rPr lang="en-US" sz="1200" dirty="0">
                <a:solidFill>
                  <a:srgbClr val="D73A49"/>
                </a:solidFill>
                <a:latin typeface="Consolas" panose="020B0609020204030204" pitchFamily="49" charset="0"/>
              </a:rPr>
              <a:t>let</a:t>
            </a:r>
            <a:r>
              <a:rPr lang="en-US" sz="1200" dirty="0">
                <a:latin typeface="Consolas" panose="020B0609020204030204" pitchFamily="49" charset="0"/>
              </a:rPr>
              <a:t> </a:t>
            </a:r>
            <a:r>
              <a:rPr lang="en-US" sz="1200" dirty="0" err="1">
                <a:latin typeface="Consolas" panose="020B0609020204030204" pitchFamily="49" charset="0"/>
              </a:rPr>
              <a:t>two_t</a:t>
            </a:r>
            <a:r>
              <a:rPr lang="en-US" sz="1200" dirty="0">
                <a:latin typeface="Consolas" panose="020B0609020204030204" pitchFamily="49" charset="0"/>
              </a:rPr>
              <a:t> := 2 * t </a:t>
            </a:r>
            <a:r>
              <a:rPr lang="en-US" sz="1200" dirty="0">
                <a:solidFill>
                  <a:srgbClr val="D73A49"/>
                </a:solidFill>
                <a:latin typeface="Consolas" panose="020B0609020204030204" pitchFamily="49" charset="0"/>
              </a:rPr>
              <a:t>in</a:t>
            </a:r>
            <a:endParaRPr lang="en-US" sz="1200" dirty="0">
              <a:latin typeface="Consolas" panose="020B0609020204030204" pitchFamily="49" charset="0"/>
            </a:endParaRPr>
          </a:p>
          <a:p>
            <a:pPr fontAlgn="t"/>
            <a:r>
              <a:rPr lang="en-US" sz="1200" dirty="0">
                <a:latin typeface="Consolas" panose="020B0609020204030204" pitchFamily="49" charset="0"/>
              </a:rPr>
              <a:t>         </a:t>
            </a:r>
            <a:r>
              <a:rPr lang="pl-PL" sz="1200" dirty="0">
                <a:latin typeface="Consolas" panose="020B0609020204030204" pitchFamily="49" charset="0"/>
              </a:rPr>
              <a:t>((w * w, t * t)</a:t>
            </a:r>
            <a:endParaRPr lang="en-US" sz="1200" dirty="0">
              <a:latin typeface="Consolas" panose="020B0609020204030204" pitchFamily="49" charset="0"/>
            </a:endParaRPr>
          </a:p>
          <a:p>
            <a:pPr fontAlgn="t"/>
            <a:r>
              <a:rPr lang="en-US" sz="1200" dirty="0">
                <a:latin typeface="Consolas" panose="020B0609020204030204" pitchFamily="49" charset="0"/>
              </a:rPr>
              <a:t>           :: </a:t>
            </a:r>
            <a:r>
              <a:rPr lang="pl-PL" sz="1200" dirty="0">
                <a:latin typeface="Consolas" panose="020B0609020204030204" pitchFamily="49" charset="0"/>
              </a:rPr>
              <a:t>map (λ '(w', t'), (w * w', two_t * t')) ts)</a:t>
            </a:r>
          </a:p>
          <a:p>
            <a:pPr fontAlgn="t"/>
            <a:r>
              <a:rPr lang="en-US" sz="1200" dirty="0">
                <a:latin typeface="Consolas" panose="020B0609020204030204" pitchFamily="49" charset="0"/>
              </a:rPr>
              <a:t>         ++ square </a:t>
            </a:r>
            <a:r>
              <a:rPr lang="en-US" sz="1200" dirty="0" err="1">
                <a:latin typeface="Consolas" panose="020B0609020204030204" pitchFamily="49" charset="0"/>
              </a:rPr>
              <a:t>ts</a:t>
            </a:r>
            <a:endParaRPr lang="en-US" sz="1200" dirty="0">
              <a:latin typeface="Consolas" panose="020B0609020204030204" pitchFamily="49" charset="0"/>
            </a:endParaRPr>
          </a:p>
          <a:p>
            <a:pPr fontAlgn="t"/>
            <a:r>
              <a:rPr lang="en-US" sz="1200" dirty="0">
                <a:solidFill>
                  <a:srgbClr val="D73A49"/>
                </a:solidFill>
                <a:latin typeface="Consolas" panose="020B0609020204030204" pitchFamily="49" charset="0"/>
              </a:rPr>
              <a:t>   end</a:t>
            </a:r>
            <a:r>
              <a:rPr lang="en-US" sz="1200" dirty="0">
                <a:latin typeface="Consolas" panose="020B0609020204030204" pitchFamily="49" charset="0"/>
              </a:rPr>
              <a:t>.</a:t>
            </a:r>
          </a:p>
          <a:p>
            <a:pPr fontAlgn="t"/>
            <a:r>
              <a:rPr lang="pl-PL" sz="1200" dirty="0">
                <a:solidFill>
                  <a:srgbClr val="E36209"/>
                </a:solidFill>
                <a:latin typeface="Consolas" panose="020B0609020204030204" pitchFamily="49" charset="0"/>
              </a:rPr>
              <a:t>Definition</a:t>
            </a:r>
            <a:r>
              <a:rPr lang="pl-PL" sz="1200" dirty="0">
                <a:latin typeface="Consolas" panose="020B0609020204030204" pitchFamily="49" charset="0"/>
              </a:rPr>
              <a:t> split (s:Z) (p:list(Z*Z)):list (Z*Z) * list (Z*Z)</a:t>
            </a:r>
          </a:p>
          <a:p>
            <a:pPr fontAlgn="t"/>
            <a:r>
              <a:rPr lang="en-US" sz="1200" dirty="0">
                <a:latin typeface="Consolas" panose="020B0609020204030204" pitchFamily="49" charset="0"/>
              </a:rPr>
              <a:t>:= let '(hi, lo) := partition (fun '(w, _) =&gt; w mod s =? 0) p </a:t>
            </a:r>
            <a:r>
              <a:rPr lang="en-US" sz="1200" dirty="0">
                <a:solidFill>
                  <a:srgbClr val="D73A49"/>
                </a:solidFill>
                <a:latin typeface="Consolas" panose="020B0609020204030204" pitchFamily="49" charset="0"/>
              </a:rPr>
              <a:t>in</a:t>
            </a:r>
            <a:endParaRPr lang="en-US" sz="1200" dirty="0">
              <a:latin typeface="Consolas" panose="020B0609020204030204" pitchFamily="49" charset="0"/>
            </a:endParaRPr>
          </a:p>
          <a:p>
            <a:pPr fontAlgn="t"/>
            <a:r>
              <a:rPr lang="en-US" sz="1200" dirty="0">
                <a:latin typeface="Consolas" panose="020B0609020204030204" pitchFamily="49" charset="0"/>
              </a:rPr>
              <a:t>   </a:t>
            </a:r>
            <a:r>
              <a:rPr lang="pl-PL" sz="1200" dirty="0">
                <a:latin typeface="Consolas" panose="020B0609020204030204" pitchFamily="49" charset="0"/>
              </a:rPr>
              <a:t>(lo, map (</a:t>
            </a:r>
            <a:r>
              <a:rPr lang="pl-PL" sz="1200" dirty="0">
                <a:solidFill>
                  <a:srgbClr val="D73A49"/>
                </a:solidFill>
                <a:latin typeface="Consolas" panose="020B0609020204030204" pitchFamily="49" charset="0"/>
              </a:rPr>
              <a:t>fun</a:t>
            </a:r>
            <a:r>
              <a:rPr lang="pl-PL" sz="1200" dirty="0">
                <a:latin typeface="Consolas" panose="020B0609020204030204" pitchFamily="49" charset="0"/>
              </a:rPr>
              <a:t> '(w, t) =&gt; (w / s, t)) hi).</a:t>
            </a:r>
          </a:p>
          <a:p>
            <a:pPr fontAlgn="t"/>
            <a:r>
              <a:rPr lang="pl-PL" sz="1200" dirty="0">
                <a:solidFill>
                  <a:srgbClr val="E36209"/>
                </a:solidFill>
                <a:latin typeface="Consolas" panose="020B0609020204030204" pitchFamily="49" charset="0"/>
              </a:rPr>
              <a:t>Definition</a:t>
            </a:r>
            <a:r>
              <a:rPr lang="pl-PL" sz="1200" dirty="0">
                <a:latin typeface="Consolas" panose="020B0609020204030204" pitchFamily="49" charset="0"/>
              </a:rPr>
              <a:t> reduce (s:Z) (c:list (Z*Z)) (p:list (Z*Z)):list (Z*Z)</a:t>
            </a:r>
          </a:p>
          <a:p>
            <a:pPr fontAlgn="t"/>
            <a:r>
              <a:rPr lang="en-US" sz="1200" dirty="0">
                <a:latin typeface="Consolas" panose="020B0609020204030204" pitchFamily="49" charset="0"/>
              </a:rPr>
              <a:t>:= let '(lo, hi) := split s p in lo ++ </a:t>
            </a:r>
            <a:r>
              <a:rPr lang="en-US" sz="1200" dirty="0" err="1">
                <a:latin typeface="Consolas" panose="020B0609020204030204" pitchFamily="49" charset="0"/>
              </a:rPr>
              <a:t>mul</a:t>
            </a:r>
            <a:r>
              <a:rPr lang="en-US" sz="1200" dirty="0">
                <a:latin typeface="Consolas" panose="020B0609020204030204" pitchFamily="49" charset="0"/>
              </a:rPr>
              <a:t> c hi.</a:t>
            </a:r>
          </a:p>
        </p:txBody>
      </p:sp>
      <p:sp>
        <p:nvSpPr>
          <p:cNvPr id="8" name="Rectangle 7">
            <a:extLst>
              <a:ext uri="{FF2B5EF4-FFF2-40B4-BE49-F238E27FC236}">
                <a16:creationId xmlns:a16="http://schemas.microsoft.com/office/drawing/2014/main" id="{028C565B-0D95-4EB1-93CA-A2D49FFEAA7E}"/>
              </a:ext>
            </a:extLst>
          </p:cNvPr>
          <p:cNvSpPr/>
          <p:nvPr/>
        </p:nvSpPr>
        <p:spPr>
          <a:xfrm>
            <a:off x="7117079" y="1798320"/>
            <a:ext cx="4800601" cy="1938992"/>
          </a:xfrm>
          <a:prstGeom prst="rect">
            <a:avLst/>
          </a:prstGeom>
        </p:spPr>
        <p:txBody>
          <a:bodyPr wrap="square" numCol="5">
            <a:spAutoFit/>
          </a:bodyPr>
          <a:lstStyle/>
          <a:p>
            <a:pPr fontAlgn="t"/>
            <a:r>
              <a:rPr lang="en-US" sz="400" dirty="0">
                <a:solidFill>
                  <a:srgbClr val="D73A49"/>
                </a:solidFill>
                <a:latin typeface="Consolas" panose="020B0609020204030204" pitchFamily="49" charset="0"/>
              </a:rPr>
              <a:t>static</a:t>
            </a:r>
            <a:r>
              <a:rPr lang="en-US" sz="400" dirty="0">
                <a:latin typeface="Consolas" panose="020B0609020204030204" pitchFamily="49" charset="0"/>
              </a:rPr>
              <a:t> </a:t>
            </a:r>
            <a:r>
              <a:rPr lang="en-US" sz="400" dirty="0">
                <a:solidFill>
                  <a:srgbClr val="D73A49"/>
                </a:solidFill>
                <a:latin typeface="Consolas" panose="020B0609020204030204" pitchFamily="49" charset="0"/>
              </a:rPr>
              <a:t>void</a:t>
            </a:r>
            <a:r>
              <a:rPr lang="en-US" sz="400" dirty="0">
                <a:latin typeface="Consolas" panose="020B0609020204030204" pitchFamily="49" charset="0"/>
              </a:rPr>
              <a:t> </a:t>
            </a:r>
            <a:r>
              <a:rPr lang="en-US" sz="400" dirty="0">
                <a:solidFill>
                  <a:srgbClr val="6F42C1"/>
                </a:solidFill>
                <a:latin typeface="Consolas" panose="020B0609020204030204" pitchFamily="49" charset="0"/>
              </a:rPr>
              <a:t>fiat_25519_carry_square</a:t>
            </a:r>
            <a:r>
              <a:rPr lang="en-US" sz="400" dirty="0">
                <a:latin typeface="Consolas" panose="020B0609020204030204" pitchFamily="49" charset="0"/>
              </a:rPr>
              <a:t>(</a:t>
            </a:r>
            <a:r>
              <a:rPr lang="en-US" sz="400" dirty="0">
                <a:solidFill>
                  <a:srgbClr val="005CC5"/>
                </a:solidFill>
                <a:latin typeface="Consolas" panose="020B0609020204030204" pitchFamily="49" charset="0"/>
              </a:rPr>
              <a:t>uint64_t</a:t>
            </a:r>
            <a:r>
              <a:rPr lang="en-US" sz="400" dirty="0">
                <a:latin typeface="Consolas" panose="020B0609020204030204" pitchFamily="49" charset="0"/>
              </a:rPr>
              <a:t> out1[</a:t>
            </a:r>
            <a:r>
              <a:rPr lang="en-US" sz="400" dirty="0">
                <a:solidFill>
                  <a:srgbClr val="005CC5"/>
                </a:solidFill>
                <a:latin typeface="Consolas" panose="020B0609020204030204" pitchFamily="49" charset="0"/>
              </a:rPr>
              <a:t>5</a:t>
            </a:r>
            <a:r>
              <a:rPr lang="en-US" sz="400" dirty="0">
                <a:latin typeface="Consolas" panose="020B0609020204030204" pitchFamily="49" charset="0"/>
              </a:rPr>
              <a:t>], </a:t>
            </a:r>
            <a:r>
              <a:rPr lang="en-US" sz="400" dirty="0">
                <a:solidFill>
                  <a:srgbClr val="D73A49"/>
                </a:solidFill>
                <a:latin typeface="Consolas" panose="020B0609020204030204" pitchFamily="49" charset="0"/>
              </a:rPr>
              <a:t>const</a:t>
            </a:r>
            <a:r>
              <a:rPr lang="en-US" sz="400" dirty="0">
                <a:latin typeface="Consolas" panose="020B0609020204030204" pitchFamily="49" charset="0"/>
              </a:rPr>
              <a:t> </a:t>
            </a:r>
            <a:r>
              <a:rPr lang="en-US" sz="400" dirty="0">
                <a:solidFill>
                  <a:srgbClr val="005CC5"/>
                </a:solidFill>
                <a:latin typeface="Consolas" panose="020B0609020204030204" pitchFamily="49" charset="0"/>
              </a:rPr>
              <a:t>uint64_t</a:t>
            </a:r>
            <a:r>
              <a:rPr lang="en-US" sz="400" dirty="0">
                <a:latin typeface="Consolas" panose="020B0609020204030204" pitchFamily="49" charset="0"/>
              </a:rPr>
              <a:t> arg1[</a:t>
            </a:r>
            <a:r>
              <a:rPr lang="en-US" sz="400" dirty="0">
                <a:solidFill>
                  <a:srgbClr val="005CC5"/>
                </a:solidFill>
                <a:latin typeface="Consolas" panose="020B0609020204030204" pitchFamily="49" charset="0"/>
              </a:rPr>
              <a:t>5</a:t>
            </a:r>
            <a:r>
              <a:rPr lang="en-US" sz="400" dirty="0">
                <a:latin typeface="Consolas" panose="020B0609020204030204" pitchFamily="49" charset="0"/>
              </a:rPr>
              <a:t>]) {</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x1;</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x2;</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x5;</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x6;</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x7;</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x8;</a:t>
            </a:r>
          </a:p>
          <a:p>
            <a:pPr fontAlgn="t"/>
            <a:r>
              <a:rPr lang="en-US" sz="400" dirty="0">
                <a:latin typeface="Consolas" panose="020B0609020204030204" pitchFamily="49" charset="0"/>
              </a:rPr>
              <a:t>fiat_25519_uint128 x9;</a:t>
            </a:r>
          </a:p>
          <a:p>
            <a:pPr fontAlgn="t"/>
            <a:r>
              <a:rPr lang="en-US" sz="400" dirty="0">
                <a:latin typeface="Consolas" panose="020B0609020204030204" pitchFamily="49" charset="0"/>
              </a:rPr>
              <a:t>fiat_25519_uint128 x10;</a:t>
            </a:r>
          </a:p>
          <a:p>
            <a:pPr fontAlgn="t"/>
            <a:r>
              <a:rPr lang="en-US" sz="400" dirty="0">
                <a:latin typeface="Consolas" panose="020B0609020204030204" pitchFamily="49" charset="0"/>
              </a:rPr>
              <a:t>fiat_25519_uint128 x11;</a:t>
            </a:r>
          </a:p>
          <a:p>
            <a:pPr fontAlgn="t"/>
            <a:r>
              <a:rPr lang="en-US" sz="400" dirty="0">
                <a:latin typeface="Consolas" panose="020B0609020204030204" pitchFamily="49" charset="0"/>
              </a:rPr>
              <a:t>fiat_25519_uint128 x12;</a:t>
            </a:r>
          </a:p>
          <a:p>
            <a:pPr fontAlgn="t"/>
            <a:r>
              <a:rPr lang="en-US" sz="400" dirty="0">
                <a:latin typeface="Consolas" panose="020B0609020204030204" pitchFamily="49" charset="0"/>
              </a:rPr>
              <a:t>fiat_25519_uint128 x13;</a:t>
            </a:r>
          </a:p>
          <a:p>
            <a:pPr fontAlgn="t"/>
            <a:r>
              <a:rPr lang="en-US" sz="400" dirty="0">
                <a:latin typeface="Consolas" panose="020B0609020204030204" pitchFamily="49" charset="0"/>
              </a:rPr>
              <a:t>fiat_25519_uint128 x14;</a:t>
            </a:r>
          </a:p>
          <a:p>
            <a:pPr fontAlgn="t"/>
            <a:r>
              <a:rPr lang="en-US" sz="400" dirty="0">
                <a:latin typeface="Consolas" panose="020B0609020204030204" pitchFamily="49" charset="0"/>
              </a:rPr>
              <a:t>fiat_25519_uint128 x15;</a:t>
            </a:r>
          </a:p>
          <a:p>
            <a:pPr fontAlgn="t"/>
            <a:r>
              <a:rPr lang="en-US" sz="400" dirty="0">
                <a:latin typeface="Consolas" panose="020B0609020204030204" pitchFamily="49" charset="0"/>
              </a:rPr>
              <a:t>fiat_25519_uint128 x16;</a:t>
            </a:r>
          </a:p>
          <a:p>
            <a:pPr fontAlgn="t"/>
            <a:r>
              <a:rPr lang="en-US" sz="400" dirty="0">
                <a:latin typeface="Consolas" panose="020B0609020204030204" pitchFamily="49" charset="0"/>
              </a:rPr>
              <a:t>fiat_25519_uint128 x17;</a:t>
            </a:r>
          </a:p>
          <a:p>
            <a:pPr fontAlgn="t"/>
            <a:r>
              <a:rPr lang="en-US" sz="400" dirty="0">
                <a:latin typeface="Consolas" panose="020B0609020204030204" pitchFamily="49" charset="0"/>
              </a:rPr>
              <a:t>fiat_25519_uint128 x18;</a:t>
            </a:r>
          </a:p>
          <a:p>
            <a:pPr fontAlgn="t"/>
            <a:r>
              <a:rPr lang="en-US" sz="400" dirty="0">
                <a:latin typeface="Consolas" panose="020B0609020204030204" pitchFamily="49" charset="0"/>
              </a:rPr>
              <a:t>fiat_25519_uint128 x19;</a:t>
            </a:r>
          </a:p>
          <a:p>
            <a:pPr fontAlgn="t"/>
            <a:r>
              <a:rPr lang="en-US" sz="400" dirty="0">
                <a:latin typeface="Consolas" panose="020B0609020204030204" pitchFamily="49" charset="0"/>
              </a:rPr>
              <a:t>fiat_25519_uint128 x20;</a:t>
            </a:r>
          </a:p>
          <a:p>
            <a:pPr fontAlgn="t"/>
            <a:r>
              <a:rPr lang="en-US" sz="400" dirty="0">
                <a:latin typeface="Consolas" panose="020B0609020204030204" pitchFamily="49" charset="0"/>
              </a:rPr>
              <a:t>fiat_25519_uint128 x21;</a:t>
            </a:r>
          </a:p>
          <a:p>
            <a:pPr fontAlgn="t"/>
            <a:r>
              <a:rPr lang="en-US" sz="400" dirty="0">
                <a:latin typeface="Consolas" panose="020B0609020204030204" pitchFamily="49" charset="0"/>
              </a:rPr>
              <a:t>fiat_25519_uint128 x22;</a:t>
            </a:r>
          </a:p>
          <a:p>
            <a:pPr fontAlgn="t"/>
            <a:r>
              <a:rPr lang="en-US" sz="400" dirty="0">
                <a:latin typeface="Consolas" panose="020B0609020204030204" pitchFamily="49" charset="0"/>
              </a:rPr>
              <a:t>fiat_25519_uint128 x23;</a:t>
            </a:r>
          </a:p>
          <a:p>
            <a:pPr fontAlgn="t"/>
            <a:r>
              <a:rPr lang="en-US" sz="400" dirty="0">
                <a:latin typeface="Consolas" panose="020B0609020204030204" pitchFamily="49" charset="0"/>
              </a:rPr>
              <a:t>fiat_25519_uint128 x24;</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x25;</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x26;</a:t>
            </a:r>
          </a:p>
          <a:p>
            <a:pPr fontAlgn="t"/>
            <a:r>
              <a:rPr lang="en-US" sz="400" dirty="0">
                <a:latin typeface="Consolas" panose="020B0609020204030204" pitchFamily="49" charset="0"/>
              </a:rPr>
              <a:t>fiat_25519_uint128 x27;</a:t>
            </a:r>
          </a:p>
          <a:p>
            <a:pPr fontAlgn="t"/>
            <a:r>
              <a:rPr lang="en-US" sz="400" dirty="0">
                <a:latin typeface="Consolas" panose="020B0609020204030204" pitchFamily="49" charset="0"/>
              </a:rPr>
              <a:t>fiat_25519_uint128 x28;</a:t>
            </a:r>
          </a:p>
          <a:p>
            <a:pPr fontAlgn="t"/>
            <a:r>
              <a:rPr lang="en-US" sz="400" dirty="0">
                <a:latin typeface="Consolas" panose="020B0609020204030204" pitchFamily="49" charset="0"/>
              </a:rPr>
              <a:t>fiat_25519_uint128 x29;</a:t>
            </a:r>
          </a:p>
          <a:p>
            <a:pPr fontAlgn="t"/>
            <a:r>
              <a:rPr lang="en-US" sz="400" dirty="0">
                <a:latin typeface="Consolas" panose="020B0609020204030204" pitchFamily="49" charset="0"/>
              </a:rPr>
              <a:t>fiat_25519_uint128 x30;</a:t>
            </a:r>
          </a:p>
          <a:p>
            <a:pPr fontAlgn="t"/>
            <a:r>
              <a:rPr lang="en-US" sz="400" dirty="0">
                <a:latin typeface="Consolas" panose="020B0609020204030204" pitchFamily="49" charset="0"/>
              </a:rPr>
              <a:t>fiat_25519_uint128 x31;</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x32;</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x33;</a:t>
            </a:r>
          </a:p>
          <a:p>
            <a:pPr fontAlgn="t"/>
            <a:r>
              <a:rPr lang="en-US" sz="400" dirty="0">
                <a:latin typeface="Consolas" panose="020B0609020204030204" pitchFamily="49" charset="0"/>
              </a:rPr>
              <a:t>fiat_25519_uint128 x34;</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x35;</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x36;</a:t>
            </a:r>
          </a:p>
          <a:p>
            <a:pPr fontAlgn="t"/>
            <a:r>
              <a:rPr lang="en-US" sz="400" dirty="0">
                <a:latin typeface="Consolas" panose="020B0609020204030204" pitchFamily="49" charset="0"/>
              </a:rPr>
              <a:t>fiat_25519_uint128 x37;</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x38;</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x39;</a:t>
            </a:r>
          </a:p>
          <a:p>
            <a:pPr fontAlgn="t"/>
            <a:r>
              <a:rPr lang="en-US" sz="400" dirty="0">
                <a:latin typeface="Consolas" panose="020B0609020204030204" pitchFamily="49" charset="0"/>
              </a:rPr>
              <a:t>fiat_25519_uint128 x40;</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x41;</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x42;</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x43;</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x44;</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x45;</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x46;</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x47;</a:t>
            </a:r>
          </a:p>
          <a:p>
            <a:pPr fontAlgn="t"/>
            <a:r>
              <a:rPr lang="en-US" sz="400" dirty="0">
                <a:latin typeface="Consolas" panose="020B0609020204030204" pitchFamily="49" charset="0"/>
              </a:rPr>
              <a:t>fiat_25519_uint1 x48;</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x49;</a:t>
            </a:r>
          </a:p>
          <a:p>
            <a:pPr fontAlgn="t"/>
            <a:r>
              <a:rPr lang="en-US" sz="400" dirty="0">
                <a:solidFill>
                  <a:srgbClr val="005CC5"/>
                </a:solidFill>
                <a:latin typeface="Consolas" panose="020B0609020204030204" pitchFamily="49" charset="0"/>
              </a:rPr>
              <a:t>uint64_t</a:t>
            </a:r>
            <a:r>
              <a:rPr lang="en-US" sz="400" dirty="0">
                <a:latin typeface="Consolas" panose="020B0609020204030204" pitchFamily="49" charset="0"/>
              </a:rPr>
              <a:t> x50;</a:t>
            </a:r>
          </a:p>
          <a:p>
            <a:pPr fontAlgn="t"/>
            <a:r>
              <a:rPr lang="nl-NL" sz="400" dirty="0">
                <a:latin typeface="Consolas" panose="020B0609020204030204" pitchFamily="49" charset="0"/>
              </a:rPr>
              <a:t>x1 = ((arg1[</a:t>
            </a:r>
            <a:r>
              <a:rPr lang="nl-NL" sz="400" dirty="0">
                <a:solidFill>
                  <a:srgbClr val="005CC5"/>
                </a:solidFill>
                <a:latin typeface="Consolas" panose="020B0609020204030204" pitchFamily="49" charset="0"/>
              </a:rPr>
              <a:t>4</a:t>
            </a:r>
            <a:r>
              <a:rPr lang="nl-NL" sz="400" dirty="0">
                <a:latin typeface="Consolas" panose="020B0609020204030204" pitchFamily="49" charset="0"/>
              </a:rPr>
              <a:t>]) * </a:t>
            </a:r>
            <a:r>
              <a:rPr lang="nl-NL" sz="400" dirty="0">
                <a:solidFill>
                  <a:srgbClr val="005CC5"/>
                </a:solidFill>
                <a:latin typeface="Consolas" panose="020B0609020204030204" pitchFamily="49" charset="0"/>
              </a:rPr>
              <a:t>UINT8_C</a:t>
            </a:r>
            <a:r>
              <a:rPr lang="nl-NL" sz="400" dirty="0">
                <a:latin typeface="Consolas" panose="020B0609020204030204" pitchFamily="49" charset="0"/>
              </a:rPr>
              <a:t>(</a:t>
            </a:r>
            <a:r>
              <a:rPr lang="nl-NL" sz="400" dirty="0">
                <a:solidFill>
                  <a:srgbClr val="005CC5"/>
                </a:solidFill>
                <a:latin typeface="Consolas" panose="020B0609020204030204" pitchFamily="49" charset="0"/>
              </a:rPr>
              <a:t>0x13</a:t>
            </a:r>
            <a:r>
              <a:rPr lang="nl-NL" sz="400" dirty="0">
                <a:latin typeface="Consolas" panose="020B0609020204030204" pitchFamily="49" charset="0"/>
              </a:rPr>
              <a:t>));</a:t>
            </a:r>
          </a:p>
          <a:p>
            <a:pPr fontAlgn="t"/>
            <a:r>
              <a:rPr lang="en-US" sz="400" dirty="0">
                <a:latin typeface="Consolas" panose="020B0609020204030204" pitchFamily="49" charset="0"/>
              </a:rPr>
              <a:t>x2 = (x1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en-US" sz="400" dirty="0">
                <a:latin typeface="Consolas" panose="020B0609020204030204" pitchFamily="49" charset="0"/>
              </a:rPr>
              <a:t>x3 = ((arg1[</a:t>
            </a:r>
            <a:r>
              <a:rPr lang="en-US" sz="400" dirty="0">
                <a:solidFill>
                  <a:srgbClr val="005CC5"/>
                </a:solidFill>
                <a:latin typeface="Consolas" panose="020B0609020204030204" pitchFamily="49" charset="0"/>
              </a:rPr>
              <a:t>4</a:t>
            </a:r>
            <a:r>
              <a:rPr lang="en-US" sz="400" dirty="0">
                <a:latin typeface="Consolas" panose="020B0609020204030204" pitchFamily="49" charset="0"/>
              </a:rPr>
              <a:t>])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nl-NL" sz="400" dirty="0">
                <a:latin typeface="Consolas" panose="020B0609020204030204" pitchFamily="49" charset="0"/>
              </a:rPr>
              <a:t>x4 = ((arg1[</a:t>
            </a:r>
            <a:r>
              <a:rPr lang="nl-NL" sz="400" dirty="0">
                <a:solidFill>
                  <a:srgbClr val="005CC5"/>
                </a:solidFill>
                <a:latin typeface="Consolas" panose="020B0609020204030204" pitchFamily="49" charset="0"/>
              </a:rPr>
              <a:t>3</a:t>
            </a:r>
            <a:r>
              <a:rPr lang="nl-NL" sz="400" dirty="0">
                <a:latin typeface="Consolas" panose="020B0609020204030204" pitchFamily="49" charset="0"/>
              </a:rPr>
              <a:t>]) * </a:t>
            </a:r>
            <a:r>
              <a:rPr lang="nl-NL" sz="400" dirty="0">
                <a:solidFill>
                  <a:srgbClr val="005CC5"/>
                </a:solidFill>
                <a:latin typeface="Consolas" panose="020B0609020204030204" pitchFamily="49" charset="0"/>
              </a:rPr>
              <a:t>UINT8_C</a:t>
            </a:r>
            <a:r>
              <a:rPr lang="nl-NL" sz="400" dirty="0">
                <a:latin typeface="Consolas" panose="020B0609020204030204" pitchFamily="49" charset="0"/>
              </a:rPr>
              <a:t>(</a:t>
            </a:r>
            <a:r>
              <a:rPr lang="nl-NL" sz="400" dirty="0">
                <a:solidFill>
                  <a:srgbClr val="005CC5"/>
                </a:solidFill>
                <a:latin typeface="Consolas" panose="020B0609020204030204" pitchFamily="49" charset="0"/>
              </a:rPr>
              <a:t>0x13</a:t>
            </a:r>
            <a:r>
              <a:rPr lang="nl-NL" sz="400" dirty="0">
                <a:latin typeface="Consolas" panose="020B0609020204030204" pitchFamily="49" charset="0"/>
              </a:rPr>
              <a:t>));</a:t>
            </a:r>
          </a:p>
          <a:p>
            <a:pPr fontAlgn="t"/>
            <a:r>
              <a:rPr lang="en-US" sz="400" dirty="0">
                <a:latin typeface="Consolas" panose="020B0609020204030204" pitchFamily="49" charset="0"/>
              </a:rPr>
              <a:t>x5 = (x4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en-US" sz="400" dirty="0">
                <a:latin typeface="Consolas" panose="020B0609020204030204" pitchFamily="49" charset="0"/>
              </a:rPr>
              <a:t>x6 = ((arg1[</a:t>
            </a:r>
            <a:r>
              <a:rPr lang="en-US" sz="400" dirty="0">
                <a:solidFill>
                  <a:srgbClr val="005CC5"/>
                </a:solidFill>
                <a:latin typeface="Consolas" panose="020B0609020204030204" pitchFamily="49" charset="0"/>
              </a:rPr>
              <a:t>3</a:t>
            </a:r>
            <a:r>
              <a:rPr lang="en-US" sz="400" dirty="0">
                <a:latin typeface="Consolas" panose="020B0609020204030204" pitchFamily="49" charset="0"/>
              </a:rPr>
              <a:t>])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en-US" sz="400" dirty="0">
                <a:latin typeface="Consolas" panose="020B0609020204030204" pitchFamily="49" charset="0"/>
              </a:rPr>
              <a:t>x7 = ((arg1[</a:t>
            </a:r>
            <a:r>
              <a:rPr lang="en-US" sz="400" dirty="0">
                <a:solidFill>
                  <a:srgbClr val="005CC5"/>
                </a:solidFill>
                <a:latin typeface="Consolas" panose="020B0609020204030204" pitchFamily="49" charset="0"/>
              </a:rPr>
              <a:t>2</a:t>
            </a:r>
            <a:r>
              <a:rPr lang="en-US" sz="400" dirty="0">
                <a:latin typeface="Consolas" panose="020B0609020204030204" pitchFamily="49" charset="0"/>
              </a:rPr>
              <a:t>])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en-US" sz="400" dirty="0">
                <a:latin typeface="Consolas" panose="020B0609020204030204" pitchFamily="49" charset="0"/>
              </a:rPr>
              <a:t>x8 = ((arg1[</a:t>
            </a:r>
            <a:r>
              <a:rPr lang="en-US" sz="400" dirty="0">
                <a:solidFill>
                  <a:srgbClr val="005CC5"/>
                </a:solidFill>
                <a:latin typeface="Consolas" panose="020B0609020204030204" pitchFamily="49" charset="0"/>
              </a:rPr>
              <a:t>1</a:t>
            </a:r>
            <a:r>
              <a:rPr lang="en-US" sz="400" dirty="0">
                <a:latin typeface="Consolas" panose="020B0609020204030204" pitchFamily="49" charset="0"/>
              </a:rPr>
              <a:t>]) * </a:t>
            </a:r>
            <a:r>
              <a:rPr lang="en-US" sz="400" dirty="0">
                <a:solidFill>
                  <a:srgbClr val="005CC5"/>
                </a:solidFill>
                <a:latin typeface="Consolas" panose="020B0609020204030204" pitchFamily="49" charset="0"/>
              </a:rPr>
              <a:t>0x2</a:t>
            </a:r>
            <a:r>
              <a:rPr lang="en-US" sz="400" dirty="0">
                <a:latin typeface="Consolas" panose="020B0609020204030204" pitchFamily="49" charset="0"/>
              </a:rPr>
              <a:t>);</a:t>
            </a:r>
          </a:p>
          <a:p>
            <a:pPr fontAlgn="t"/>
            <a:r>
              <a:rPr lang="nl-NL" sz="400" dirty="0">
                <a:latin typeface="Consolas" panose="020B0609020204030204" pitchFamily="49" charset="0"/>
              </a:rPr>
              <a:t>x9 = ((fiat_25519_uint128)(arg1[</a:t>
            </a:r>
            <a:r>
              <a:rPr lang="nl-NL" sz="400" dirty="0">
                <a:solidFill>
                  <a:srgbClr val="005CC5"/>
                </a:solidFill>
                <a:latin typeface="Consolas" panose="020B0609020204030204" pitchFamily="49" charset="0"/>
              </a:rPr>
              <a:t>4</a:t>
            </a:r>
            <a:r>
              <a:rPr lang="nl-NL" sz="400" dirty="0">
                <a:latin typeface="Consolas" panose="020B0609020204030204" pitchFamily="49" charset="0"/>
              </a:rPr>
              <a:t>]) * x1);</a:t>
            </a:r>
          </a:p>
          <a:p>
            <a:pPr fontAlgn="t"/>
            <a:r>
              <a:rPr lang="nl-NL" sz="400" dirty="0">
                <a:latin typeface="Consolas" panose="020B0609020204030204" pitchFamily="49" charset="0"/>
              </a:rPr>
              <a:t>x10 = ((fiat_25519_uint128)(arg1[</a:t>
            </a:r>
            <a:r>
              <a:rPr lang="nl-NL" sz="400" dirty="0">
                <a:solidFill>
                  <a:srgbClr val="005CC5"/>
                </a:solidFill>
                <a:latin typeface="Consolas" panose="020B0609020204030204" pitchFamily="49" charset="0"/>
              </a:rPr>
              <a:t>3</a:t>
            </a:r>
            <a:r>
              <a:rPr lang="nl-NL" sz="400" dirty="0">
                <a:latin typeface="Consolas" panose="020B0609020204030204" pitchFamily="49" charset="0"/>
              </a:rPr>
              <a:t>]) * x2);</a:t>
            </a:r>
          </a:p>
          <a:p>
            <a:pPr fontAlgn="t"/>
            <a:r>
              <a:rPr lang="nl-NL" sz="400" dirty="0">
                <a:latin typeface="Consolas" panose="020B0609020204030204" pitchFamily="49" charset="0"/>
              </a:rPr>
              <a:t>x11 = ((fiat_25519_uint128)(arg1[</a:t>
            </a:r>
            <a:r>
              <a:rPr lang="nl-NL" sz="400" dirty="0">
                <a:solidFill>
                  <a:srgbClr val="005CC5"/>
                </a:solidFill>
                <a:latin typeface="Consolas" panose="020B0609020204030204" pitchFamily="49" charset="0"/>
              </a:rPr>
              <a:t>3</a:t>
            </a:r>
            <a:r>
              <a:rPr lang="nl-NL" sz="400" dirty="0">
                <a:latin typeface="Consolas" panose="020B0609020204030204" pitchFamily="49" charset="0"/>
              </a:rPr>
              <a:t>]) * x4);</a:t>
            </a:r>
          </a:p>
          <a:p>
            <a:pPr fontAlgn="t"/>
            <a:r>
              <a:rPr lang="nl-NL" sz="400" dirty="0">
                <a:latin typeface="Consolas" panose="020B0609020204030204" pitchFamily="49" charset="0"/>
              </a:rPr>
              <a:t>x12 = ((fiat_25519_uint128)(arg1[</a:t>
            </a:r>
            <a:r>
              <a:rPr lang="nl-NL" sz="400" dirty="0">
                <a:solidFill>
                  <a:srgbClr val="005CC5"/>
                </a:solidFill>
                <a:latin typeface="Consolas" panose="020B0609020204030204" pitchFamily="49" charset="0"/>
              </a:rPr>
              <a:t>2</a:t>
            </a:r>
            <a:r>
              <a:rPr lang="nl-NL" sz="400" dirty="0">
                <a:latin typeface="Consolas" panose="020B0609020204030204" pitchFamily="49" charset="0"/>
              </a:rPr>
              <a:t>]) * x2);</a:t>
            </a:r>
          </a:p>
          <a:p>
            <a:pPr fontAlgn="t"/>
            <a:r>
              <a:rPr lang="nl-NL" sz="400" dirty="0">
                <a:latin typeface="Consolas" panose="020B0609020204030204" pitchFamily="49" charset="0"/>
              </a:rPr>
              <a:t>x13 = ((fiat_25519_uint128)(arg1[</a:t>
            </a:r>
            <a:r>
              <a:rPr lang="nl-NL" sz="400" dirty="0">
                <a:solidFill>
                  <a:srgbClr val="005CC5"/>
                </a:solidFill>
                <a:latin typeface="Consolas" panose="020B0609020204030204" pitchFamily="49" charset="0"/>
              </a:rPr>
              <a:t>2</a:t>
            </a:r>
            <a:r>
              <a:rPr lang="nl-NL" sz="400" dirty="0">
                <a:latin typeface="Consolas" panose="020B0609020204030204" pitchFamily="49" charset="0"/>
              </a:rPr>
              <a:t>]) * x5);</a:t>
            </a:r>
          </a:p>
          <a:p>
            <a:pPr fontAlgn="t"/>
            <a:r>
              <a:rPr lang="en-US" sz="400" dirty="0">
                <a:latin typeface="Consolas" panose="020B0609020204030204" pitchFamily="49" charset="0"/>
              </a:rPr>
              <a:t>x14 = ((fiat_25519_uint128)(arg1[</a:t>
            </a:r>
            <a:r>
              <a:rPr lang="en-US" sz="400" dirty="0">
                <a:solidFill>
                  <a:srgbClr val="005CC5"/>
                </a:solidFill>
                <a:latin typeface="Consolas" panose="020B0609020204030204" pitchFamily="49" charset="0"/>
              </a:rPr>
              <a:t>2</a:t>
            </a:r>
            <a:r>
              <a:rPr lang="en-US" sz="400" dirty="0">
                <a:latin typeface="Consolas" panose="020B0609020204030204" pitchFamily="49" charset="0"/>
              </a:rPr>
              <a:t>]) * (arg1[</a:t>
            </a:r>
            <a:r>
              <a:rPr lang="en-US" sz="400" dirty="0">
                <a:solidFill>
                  <a:srgbClr val="005CC5"/>
                </a:solidFill>
                <a:latin typeface="Consolas" panose="020B0609020204030204" pitchFamily="49" charset="0"/>
              </a:rPr>
              <a:t>2</a:t>
            </a:r>
            <a:r>
              <a:rPr lang="en-US" sz="400" dirty="0">
                <a:latin typeface="Consolas" panose="020B0609020204030204" pitchFamily="49" charset="0"/>
              </a:rPr>
              <a:t>]));</a:t>
            </a:r>
          </a:p>
          <a:p>
            <a:pPr fontAlgn="t"/>
            <a:r>
              <a:rPr lang="nl-NL" sz="400" dirty="0">
                <a:latin typeface="Consolas" panose="020B0609020204030204" pitchFamily="49" charset="0"/>
              </a:rPr>
              <a:t>x15 = ((fiat_25519_uint128)(arg1[</a:t>
            </a:r>
            <a:r>
              <a:rPr lang="nl-NL" sz="400" dirty="0">
                <a:solidFill>
                  <a:srgbClr val="005CC5"/>
                </a:solidFill>
                <a:latin typeface="Consolas" panose="020B0609020204030204" pitchFamily="49" charset="0"/>
              </a:rPr>
              <a:t>1</a:t>
            </a:r>
            <a:r>
              <a:rPr lang="nl-NL" sz="400" dirty="0">
                <a:latin typeface="Consolas" panose="020B0609020204030204" pitchFamily="49" charset="0"/>
              </a:rPr>
              <a:t>]) * x2);</a:t>
            </a:r>
          </a:p>
          <a:p>
            <a:pPr fontAlgn="t"/>
            <a:r>
              <a:rPr lang="nl-NL" sz="400" dirty="0">
                <a:latin typeface="Consolas" panose="020B0609020204030204" pitchFamily="49" charset="0"/>
              </a:rPr>
              <a:t>x16 = ((fiat_25519_uint128)(arg1[</a:t>
            </a:r>
            <a:r>
              <a:rPr lang="nl-NL" sz="400" dirty="0">
                <a:solidFill>
                  <a:srgbClr val="005CC5"/>
                </a:solidFill>
                <a:latin typeface="Consolas" panose="020B0609020204030204" pitchFamily="49" charset="0"/>
              </a:rPr>
              <a:t>1</a:t>
            </a:r>
            <a:r>
              <a:rPr lang="nl-NL" sz="400" dirty="0">
                <a:latin typeface="Consolas" panose="020B0609020204030204" pitchFamily="49" charset="0"/>
              </a:rPr>
              <a:t>]) * x6);</a:t>
            </a:r>
          </a:p>
          <a:p>
            <a:pPr fontAlgn="t"/>
            <a:r>
              <a:rPr lang="nl-NL" sz="400" dirty="0">
                <a:latin typeface="Consolas" panose="020B0609020204030204" pitchFamily="49" charset="0"/>
              </a:rPr>
              <a:t>x17 = ((fiat_25519_uint128)(arg1[</a:t>
            </a:r>
            <a:r>
              <a:rPr lang="nl-NL" sz="400" dirty="0">
                <a:solidFill>
                  <a:srgbClr val="005CC5"/>
                </a:solidFill>
                <a:latin typeface="Consolas" panose="020B0609020204030204" pitchFamily="49" charset="0"/>
              </a:rPr>
              <a:t>1</a:t>
            </a:r>
            <a:r>
              <a:rPr lang="nl-NL" sz="400" dirty="0">
                <a:latin typeface="Consolas" panose="020B0609020204030204" pitchFamily="49" charset="0"/>
              </a:rPr>
              <a:t>]) * x7);</a:t>
            </a:r>
          </a:p>
          <a:p>
            <a:pPr fontAlgn="t"/>
            <a:r>
              <a:rPr lang="en-US" sz="400" dirty="0">
                <a:latin typeface="Consolas" panose="020B0609020204030204" pitchFamily="49" charset="0"/>
              </a:rPr>
              <a:t>x18 = ((fiat_25519_uint128)(arg1[</a:t>
            </a:r>
            <a:r>
              <a:rPr lang="en-US" sz="400" dirty="0">
                <a:solidFill>
                  <a:srgbClr val="005CC5"/>
                </a:solidFill>
                <a:latin typeface="Consolas" panose="020B0609020204030204" pitchFamily="49" charset="0"/>
              </a:rPr>
              <a:t>1</a:t>
            </a:r>
            <a:r>
              <a:rPr lang="en-US" sz="400" dirty="0">
                <a:latin typeface="Consolas" panose="020B0609020204030204" pitchFamily="49" charset="0"/>
              </a:rPr>
              <a:t>]) * (arg1[</a:t>
            </a:r>
            <a:r>
              <a:rPr lang="en-US" sz="400" dirty="0">
                <a:solidFill>
                  <a:srgbClr val="005CC5"/>
                </a:solidFill>
                <a:latin typeface="Consolas" panose="020B0609020204030204" pitchFamily="49" charset="0"/>
              </a:rPr>
              <a:t>1</a:t>
            </a:r>
            <a:r>
              <a:rPr lang="en-US" sz="400" dirty="0">
                <a:latin typeface="Consolas" panose="020B0609020204030204" pitchFamily="49" charset="0"/>
              </a:rPr>
              <a:t>]));</a:t>
            </a:r>
          </a:p>
          <a:p>
            <a:pPr fontAlgn="t"/>
            <a:r>
              <a:rPr lang="nl-NL" sz="400" dirty="0">
                <a:latin typeface="Consolas" panose="020B0609020204030204" pitchFamily="49" charset="0"/>
              </a:rPr>
              <a:t>x19 = ((fiat_25519_uint128)(arg1[</a:t>
            </a:r>
            <a:r>
              <a:rPr lang="nl-NL" sz="400" dirty="0">
                <a:solidFill>
                  <a:srgbClr val="005CC5"/>
                </a:solidFill>
                <a:latin typeface="Consolas" panose="020B0609020204030204" pitchFamily="49" charset="0"/>
              </a:rPr>
              <a:t>0</a:t>
            </a:r>
            <a:r>
              <a:rPr lang="nl-NL" sz="400" dirty="0">
                <a:latin typeface="Consolas" panose="020B0609020204030204" pitchFamily="49" charset="0"/>
              </a:rPr>
              <a:t>]) * x3);</a:t>
            </a:r>
          </a:p>
          <a:p>
            <a:pPr fontAlgn="t"/>
            <a:r>
              <a:rPr lang="nl-NL" sz="400" dirty="0">
                <a:latin typeface="Consolas" panose="020B0609020204030204" pitchFamily="49" charset="0"/>
              </a:rPr>
              <a:t>x20 = ((fiat_25519_uint128)(arg1[</a:t>
            </a:r>
            <a:r>
              <a:rPr lang="nl-NL" sz="400" dirty="0">
                <a:solidFill>
                  <a:srgbClr val="005CC5"/>
                </a:solidFill>
                <a:latin typeface="Consolas" panose="020B0609020204030204" pitchFamily="49" charset="0"/>
              </a:rPr>
              <a:t>0</a:t>
            </a:r>
            <a:r>
              <a:rPr lang="nl-NL" sz="400" dirty="0">
                <a:latin typeface="Consolas" panose="020B0609020204030204" pitchFamily="49" charset="0"/>
              </a:rPr>
              <a:t>]) * x6);</a:t>
            </a:r>
          </a:p>
          <a:p>
            <a:pPr fontAlgn="t"/>
            <a:r>
              <a:rPr lang="nl-NL" sz="400" dirty="0">
                <a:latin typeface="Consolas" panose="020B0609020204030204" pitchFamily="49" charset="0"/>
              </a:rPr>
              <a:t>x21 = ((fiat_25519_uint128)(arg1[</a:t>
            </a:r>
            <a:r>
              <a:rPr lang="nl-NL" sz="400" dirty="0">
                <a:solidFill>
                  <a:srgbClr val="005CC5"/>
                </a:solidFill>
                <a:latin typeface="Consolas" panose="020B0609020204030204" pitchFamily="49" charset="0"/>
              </a:rPr>
              <a:t>0</a:t>
            </a:r>
            <a:r>
              <a:rPr lang="nl-NL" sz="400" dirty="0">
                <a:latin typeface="Consolas" panose="020B0609020204030204" pitchFamily="49" charset="0"/>
              </a:rPr>
              <a:t>]) * x7);</a:t>
            </a:r>
          </a:p>
          <a:p>
            <a:pPr fontAlgn="t"/>
            <a:r>
              <a:rPr lang="nl-NL" sz="400" dirty="0">
                <a:latin typeface="Consolas" panose="020B0609020204030204" pitchFamily="49" charset="0"/>
              </a:rPr>
              <a:t>x22 = ((fiat_25519_uint128)(arg1[</a:t>
            </a:r>
            <a:r>
              <a:rPr lang="nl-NL" sz="400" dirty="0">
                <a:solidFill>
                  <a:srgbClr val="005CC5"/>
                </a:solidFill>
                <a:latin typeface="Consolas" panose="020B0609020204030204" pitchFamily="49" charset="0"/>
              </a:rPr>
              <a:t>0</a:t>
            </a:r>
            <a:r>
              <a:rPr lang="nl-NL" sz="400" dirty="0">
                <a:latin typeface="Consolas" panose="020B0609020204030204" pitchFamily="49" charset="0"/>
              </a:rPr>
              <a:t>]) * x8);</a:t>
            </a:r>
          </a:p>
          <a:p>
            <a:pPr fontAlgn="t"/>
            <a:r>
              <a:rPr lang="en-US" sz="400" dirty="0">
                <a:latin typeface="Consolas" panose="020B0609020204030204" pitchFamily="49" charset="0"/>
              </a:rPr>
              <a:t>x23 = ((fiat_25519_uint128)(arg1[</a:t>
            </a:r>
            <a:r>
              <a:rPr lang="en-US" sz="400" dirty="0">
                <a:solidFill>
                  <a:srgbClr val="005CC5"/>
                </a:solidFill>
                <a:latin typeface="Consolas" panose="020B0609020204030204" pitchFamily="49" charset="0"/>
              </a:rPr>
              <a:t>0</a:t>
            </a:r>
            <a:r>
              <a:rPr lang="en-US" sz="400" dirty="0">
                <a:latin typeface="Consolas" panose="020B0609020204030204" pitchFamily="49" charset="0"/>
              </a:rPr>
              <a:t>]) * (arg1[</a:t>
            </a:r>
            <a:r>
              <a:rPr lang="en-US" sz="400" dirty="0">
                <a:solidFill>
                  <a:srgbClr val="005CC5"/>
                </a:solidFill>
                <a:latin typeface="Consolas" panose="020B0609020204030204" pitchFamily="49" charset="0"/>
              </a:rPr>
              <a:t>0</a:t>
            </a:r>
            <a:r>
              <a:rPr lang="en-US" sz="400" dirty="0">
                <a:latin typeface="Consolas" panose="020B0609020204030204" pitchFamily="49" charset="0"/>
              </a:rPr>
              <a:t>]));</a:t>
            </a:r>
          </a:p>
          <a:p>
            <a:pPr fontAlgn="t"/>
            <a:r>
              <a:rPr lang="en-US" sz="400" dirty="0">
                <a:latin typeface="Consolas" panose="020B0609020204030204" pitchFamily="49" charset="0"/>
              </a:rPr>
              <a:t>x24 = (x23 + (x15 + x13));</a:t>
            </a:r>
          </a:p>
          <a:p>
            <a:pPr fontAlgn="t"/>
            <a:r>
              <a:rPr lang="fr-FR" sz="400" dirty="0">
                <a:latin typeface="Consolas" panose="020B0609020204030204" pitchFamily="49" charset="0"/>
              </a:rPr>
              <a:t>x25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)(x24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x26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)(x24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en-US" sz="400" dirty="0">
                <a:latin typeface="Consolas" panose="020B0609020204030204" pitchFamily="49" charset="0"/>
              </a:rPr>
              <a:t>x27 = (x19 + (x16 + x14));</a:t>
            </a:r>
          </a:p>
          <a:p>
            <a:pPr fontAlgn="t"/>
            <a:r>
              <a:rPr lang="en-US" sz="400" dirty="0">
                <a:latin typeface="Consolas" panose="020B0609020204030204" pitchFamily="49" charset="0"/>
              </a:rPr>
              <a:t>x28 = (x20 + (x17 + x9));</a:t>
            </a:r>
          </a:p>
          <a:p>
            <a:pPr fontAlgn="t"/>
            <a:r>
              <a:rPr lang="en-US" sz="400" dirty="0">
                <a:latin typeface="Consolas" panose="020B0609020204030204" pitchFamily="49" charset="0"/>
              </a:rPr>
              <a:t>x29 = (x21 + (x18 + x10));</a:t>
            </a:r>
          </a:p>
          <a:p>
            <a:pPr fontAlgn="t"/>
            <a:r>
              <a:rPr lang="en-US" sz="400" dirty="0">
                <a:latin typeface="Consolas" panose="020B0609020204030204" pitchFamily="49" charset="0"/>
              </a:rPr>
              <a:t>x30 = (x22 + (x12 + x11));</a:t>
            </a:r>
          </a:p>
          <a:p>
            <a:pPr fontAlgn="t"/>
            <a:r>
              <a:rPr lang="en-US" sz="400" dirty="0">
                <a:latin typeface="Consolas" panose="020B0609020204030204" pitchFamily="49" charset="0"/>
              </a:rPr>
              <a:t>x31 = (x25 + x30);</a:t>
            </a:r>
          </a:p>
          <a:p>
            <a:pPr fontAlgn="t"/>
            <a:r>
              <a:rPr lang="fr-FR" sz="400" dirty="0">
                <a:latin typeface="Consolas" panose="020B0609020204030204" pitchFamily="49" charset="0"/>
              </a:rPr>
              <a:t>x32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)(x31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x33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)(x31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en-US" sz="400" dirty="0">
                <a:latin typeface="Consolas" panose="020B0609020204030204" pitchFamily="49" charset="0"/>
              </a:rPr>
              <a:t>x34 = (x32 + x29);</a:t>
            </a:r>
          </a:p>
          <a:p>
            <a:pPr fontAlgn="t"/>
            <a:r>
              <a:rPr lang="fr-FR" sz="400" dirty="0">
                <a:latin typeface="Consolas" panose="020B0609020204030204" pitchFamily="49" charset="0"/>
              </a:rPr>
              <a:t>x35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)(x34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x36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)(x34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en-US" sz="400" dirty="0">
                <a:latin typeface="Consolas" panose="020B0609020204030204" pitchFamily="49" charset="0"/>
              </a:rPr>
              <a:t>x37 = (x35 + x28);</a:t>
            </a:r>
          </a:p>
          <a:p>
            <a:pPr fontAlgn="t"/>
            <a:r>
              <a:rPr lang="fr-FR" sz="400" dirty="0">
                <a:latin typeface="Consolas" panose="020B0609020204030204" pitchFamily="49" charset="0"/>
              </a:rPr>
              <a:t>x38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)(x37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x39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)(x37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en-US" sz="400" dirty="0">
                <a:latin typeface="Consolas" panose="020B0609020204030204" pitchFamily="49" charset="0"/>
              </a:rPr>
              <a:t>x40 = (x38 + x27);</a:t>
            </a:r>
          </a:p>
          <a:p>
            <a:pPr fontAlgn="t"/>
            <a:r>
              <a:rPr lang="fr-FR" sz="400" dirty="0">
                <a:latin typeface="Consolas" panose="020B0609020204030204" pitchFamily="49" charset="0"/>
              </a:rPr>
              <a:t>x41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)(x40 &gt;&gt; </a:t>
            </a:r>
            <a:r>
              <a:rPr lang="fr-FR" sz="400" dirty="0">
                <a:solidFill>
                  <a:srgbClr val="005CC5"/>
                </a:solidFill>
                <a:latin typeface="Consolas" panose="020B0609020204030204" pitchFamily="49" charset="0"/>
              </a:rPr>
              <a:t>51</a:t>
            </a:r>
            <a:r>
              <a:rPr lang="fr-FR" sz="400" dirty="0">
                <a:latin typeface="Consolas" panose="020B0609020204030204" pitchFamily="49" charset="0"/>
              </a:rPr>
              <a:t>);</a:t>
            </a:r>
          </a:p>
          <a:p>
            <a:pPr fontAlgn="t"/>
            <a:r>
              <a:rPr lang="fr-FR" sz="400" dirty="0">
                <a:latin typeface="Consolas" panose="020B0609020204030204" pitchFamily="49" charset="0"/>
              </a:rPr>
              <a:t>x42 = (</a:t>
            </a:r>
            <a:r>
              <a:rPr lang="fr-FR" sz="400" dirty="0">
                <a:solidFill>
                  <a:srgbClr val="005CC5"/>
                </a:solidFill>
                <a:latin typeface="Consolas" panose="020B0609020204030204" pitchFamily="49" charset="0"/>
              </a:rPr>
              <a:t>uint64_t</a:t>
            </a:r>
            <a:r>
              <a:rPr lang="fr-FR" sz="400" dirty="0">
                <a:latin typeface="Consolas" panose="020B0609020204030204" pitchFamily="49" charset="0"/>
              </a:rPr>
              <a:t>)(x40 &amp; </a:t>
            </a:r>
            <a:r>
              <a:rPr lang="fr-FR" sz="400" dirty="0">
                <a:solidFill>
                  <a:srgbClr val="005CC5"/>
                </a:solidFill>
                <a:latin typeface="Consolas" panose="020B0609020204030204" pitchFamily="49" charset="0"/>
              </a:rPr>
              <a:t>UINT64_C</a:t>
            </a:r>
            <a:r>
              <a:rPr lang="fr-FR" sz="400" dirty="0">
                <a:latin typeface="Consolas" panose="020B0609020204030204" pitchFamily="49" charset="0"/>
              </a:rPr>
              <a:t>(</a:t>
            </a:r>
            <a:r>
              <a:rPr lang="fr-FR" sz="400" dirty="0">
                <a:solidFill>
                  <a:srgbClr val="005CC5"/>
                </a:solidFill>
                <a:latin typeface="Consolas" panose="020B0609020204030204" pitchFamily="49" charset="0"/>
              </a:rPr>
              <a:t>0x7ffffffffffff</a:t>
            </a:r>
            <a:r>
              <a:rPr lang="fr-FR" sz="400" dirty="0">
                <a:latin typeface="Consolas" panose="020B0609020204030204" pitchFamily="49" charset="0"/>
              </a:rPr>
              <a:t>));</a:t>
            </a:r>
          </a:p>
          <a:p>
            <a:pPr fontAlgn="t"/>
            <a:r>
              <a:rPr lang="nl-NL" sz="400" dirty="0">
                <a:latin typeface="Consolas" panose="020B0609020204030204" pitchFamily="49" charset="0"/>
              </a:rPr>
              <a:t>x43 = (x41 * </a:t>
            </a:r>
            <a:r>
              <a:rPr lang="nl-NL" sz="400" dirty="0">
                <a:solidFill>
                  <a:srgbClr val="005CC5"/>
                </a:solidFill>
                <a:latin typeface="Consolas" panose="020B0609020204030204" pitchFamily="49" charset="0"/>
              </a:rPr>
              <a:t>UINT8_C</a:t>
            </a:r>
            <a:r>
              <a:rPr lang="nl-NL" sz="400" dirty="0">
                <a:latin typeface="Consolas" panose="020B0609020204030204" pitchFamily="49" charset="0"/>
              </a:rPr>
              <a:t>(</a:t>
            </a:r>
            <a:r>
              <a:rPr lang="nl-NL" sz="400" dirty="0">
                <a:solidFill>
                  <a:srgbClr val="005CC5"/>
                </a:solidFill>
                <a:latin typeface="Consolas" panose="020B0609020204030204" pitchFamily="49" charset="0"/>
              </a:rPr>
              <a:t>0x13</a:t>
            </a:r>
            <a:r>
              <a:rPr lang="nl-NL" sz="400" dirty="0">
                <a:latin typeface="Consolas" panose="020B0609020204030204" pitchFamily="49" charset="0"/>
              </a:rPr>
              <a:t>));</a:t>
            </a:r>
          </a:p>
          <a:p>
            <a:pPr fontAlgn="t"/>
            <a:r>
              <a:rPr lang="en-US" sz="400" dirty="0">
                <a:latin typeface="Consolas" panose="020B0609020204030204" pitchFamily="49" charset="0"/>
              </a:rPr>
              <a:t>x44 = (x26 + x43);</a:t>
            </a:r>
          </a:p>
          <a:p>
            <a:pPr fontAlgn="t"/>
            <a:r>
              <a:rPr lang="en-US" sz="400" dirty="0">
                <a:latin typeface="Consolas" panose="020B0609020204030204" pitchFamily="49" charset="0"/>
              </a:rPr>
              <a:t>x45 = (x44 &gt;&gt; </a:t>
            </a:r>
            <a:r>
              <a:rPr lang="en-US" sz="400" dirty="0">
                <a:solidFill>
                  <a:srgbClr val="005CC5"/>
                </a:solidFill>
                <a:latin typeface="Consolas" panose="020B0609020204030204" pitchFamily="49" charset="0"/>
              </a:rPr>
              <a:t>51</a:t>
            </a:r>
            <a:r>
              <a:rPr lang="en-US" sz="400" dirty="0">
                <a:latin typeface="Consolas" panose="020B0609020204030204" pitchFamily="49" charset="0"/>
              </a:rPr>
              <a:t>);</a:t>
            </a:r>
          </a:p>
          <a:p>
            <a:pPr fontAlgn="t"/>
            <a:r>
              <a:rPr lang="en-US" sz="400" dirty="0">
                <a:latin typeface="Consolas" panose="020B0609020204030204" pitchFamily="49" charset="0"/>
              </a:rPr>
              <a:t>x46 = (x44 &amp; </a:t>
            </a:r>
            <a:r>
              <a:rPr lang="en-US" sz="400" dirty="0">
                <a:solidFill>
                  <a:srgbClr val="005CC5"/>
                </a:solidFill>
                <a:latin typeface="Consolas" panose="020B0609020204030204" pitchFamily="49" charset="0"/>
              </a:rPr>
              <a:t>UINT64_C</a:t>
            </a:r>
            <a:r>
              <a:rPr lang="en-US" sz="400" dirty="0">
                <a:latin typeface="Consolas" panose="020B0609020204030204" pitchFamily="49" charset="0"/>
              </a:rPr>
              <a:t>(</a:t>
            </a:r>
            <a:r>
              <a:rPr lang="en-US" sz="400" dirty="0">
                <a:solidFill>
                  <a:srgbClr val="005CC5"/>
                </a:solidFill>
                <a:latin typeface="Consolas" panose="020B0609020204030204" pitchFamily="49" charset="0"/>
              </a:rPr>
              <a:t>0x7ffffffffffff</a:t>
            </a:r>
            <a:r>
              <a:rPr lang="en-US" sz="400" dirty="0">
                <a:latin typeface="Consolas" panose="020B0609020204030204" pitchFamily="49" charset="0"/>
              </a:rPr>
              <a:t>));</a:t>
            </a:r>
          </a:p>
          <a:p>
            <a:pPr fontAlgn="t"/>
            <a:r>
              <a:rPr lang="en-US" sz="400" dirty="0">
                <a:latin typeface="Consolas" panose="020B0609020204030204" pitchFamily="49" charset="0"/>
              </a:rPr>
              <a:t>x47 = (x45 + x33);</a:t>
            </a:r>
          </a:p>
          <a:p>
            <a:pPr fontAlgn="t"/>
            <a:r>
              <a:rPr lang="it-IT" sz="400" dirty="0">
                <a:latin typeface="Consolas" panose="020B0609020204030204" pitchFamily="49" charset="0"/>
              </a:rPr>
              <a:t>x48 = (fiat_25519_uint1)(x47 &gt;&gt; </a:t>
            </a:r>
            <a:r>
              <a:rPr lang="it-IT" sz="400" dirty="0">
                <a:solidFill>
                  <a:srgbClr val="005CC5"/>
                </a:solidFill>
                <a:latin typeface="Consolas" panose="020B0609020204030204" pitchFamily="49" charset="0"/>
              </a:rPr>
              <a:t>51</a:t>
            </a:r>
            <a:r>
              <a:rPr lang="it-IT" sz="400" dirty="0">
                <a:latin typeface="Consolas" panose="020B0609020204030204" pitchFamily="49" charset="0"/>
              </a:rPr>
              <a:t>);</a:t>
            </a:r>
          </a:p>
          <a:p>
            <a:pPr fontAlgn="t"/>
            <a:r>
              <a:rPr lang="en-US" sz="400" dirty="0">
                <a:latin typeface="Consolas" panose="020B0609020204030204" pitchFamily="49" charset="0"/>
              </a:rPr>
              <a:t>x49 = (x47 &amp; </a:t>
            </a:r>
            <a:r>
              <a:rPr lang="en-US" sz="400" dirty="0">
                <a:solidFill>
                  <a:srgbClr val="005CC5"/>
                </a:solidFill>
                <a:latin typeface="Consolas" panose="020B0609020204030204" pitchFamily="49" charset="0"/>
              </a:rPr>
              <a:t>UINT64_C</a:t>
            </a:r>
            <a:r>
              <a:rPr lang="en-US" sz="400" dirty="0">
                <a:latin typeface="Consolas" panose="020B0609020204030204" pitchFamily="49" charset="0"/>
              </a:rPr>
              <a:t>(</a:t>
            </a:r>
            <a:r>
              <a:rPr lang="en-US" sz="400" dirty="0">
                <a:solidFill>
                  <a:srgbClr val="005CC5"/>
                </a:solidFill>
                <a:latin typeface="Consolas" panose="020B0609020204030204" pitchFamily="49" charset="0"/>
              </a:rPr>
              <a:t>0x7ffffffffffff</a:t>
            </a:r>
            <a:r>
              <a:rPr lang="en-US" sz="400" dirty="0">
                <a:latin typeface="Consolas" panose="020B0609020204030204" pitchFamily="49" charset="0"/>
              </a:rPr>
              <a:t>));</a:t>
            </a:r>
          </a:p>
          <a:p>
            <a:pPr fontAlgn="t"/>
            <a:r>
              <a:rPr lang="en-US" sz="400" dirty="0">
                <a:latin typeface="Consolas" panose="020B0609020204030204" pitchFamily="49" charset="0"/>
              </a:rPr>
              <a:t>x50 = (x48 + x36);</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0</a:t>
            </a:r>
            <a:r>
              <a:rPr lang="en-US" sz="400" dirty="0">
                <a:latin typeface="Consolas" panose="020B0609020204030204" pitchFamily="49" charset="0"/>
              </a:rPr>
              <a:t>] = x46;</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1</a:t>
            </a:r>
            <a:r>
              <a:rPr lang="en-US" sz="400" dirty="0">
                <a:latin typeface="Consolas" panose="020B0609020204030204" pitchFamily="49" charset="0"/>
              </a:rPr>
              <a:t>] = x49;</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2</a:t>
            </a:r>
            <a:r>
              <a:rPr lang="en-US" sz="400" dirty="0">
                <a:latin typeface="Consolas" panose="020B0609020204030204" pitchFamily="49" charset="0"/>
              </a:rPr>
              <a:t>] = x50;</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3</a:t>
            </a:r>
            <a:r>
              <a:rPr lang="en-US" sz="400" dirty="0">
                <a:latin typeface="Consolas" panose="020B0609020204030204" pitchFamily="49" charset="0"/>
              </a:rPr>
              <a:t>] = x39;</a:t>
            </a:r>
          </a:p>
          <a:p>
            <a:pPr fontAlgn="t"/>
            <a:r>
              <a:rPr lang="en-US" sz="400" dirty="0">
                <a:latin typeface="Consolas" panose="020B0609020204030204" pitchFamily="49" charset="0"/>
              </a:rPr>
              <a:t>out1[</a:t>
            </a:r>
            <a:r>
              <a:rPr lang="en-US" sz="400" dirty="0">
                <a:solidFill>
                  <a:srgbClr val="005CC5"/>
                </a:solidFill>
                <a:latin typeface="Consolas" panose="020B0609020204030204" pitchFamily="49" charset="0"/>
              </a:rPr>
              <a:t>4</a:t>
            </a:r>
            <a:r>
              <a:rPr lang="en-US" sz="400" dirty="0">
                <a:latin typeface="Consolas" panose="020B0609020204030204" pitchFamily="49" charset="0"/>
              </a:rPr>
              <a:t>] = x42;</a:t>
            </a:r>
          </a:p>
          <a:p>
            <a:pPr fontAlgn="t"/>
            <a:r>
              <a:rPr lang="en-US" sz="400" dirty="0">
                <a:latin typeface="Consolas" panose="020B0609020204030204" pitchFamily="49" charset="0"/>
              </a:rPr>
              <a:t>}</a:t>
            </a:r>
          </a:p>
        </p:txBody>
      </p:sp>
      <p:sp>
        <p:nvSpPr>
          <p:cNvPr id="13" name="Rectangle 2">
            <a:extLst>
              <a:ext uri="{FF2B5EF4-FFF2-40B4-BE49-F238E27FC236}">
                <a16:creationId xmlns:a16="http://schemas.microsoft.com/office/drawing/2014/main" id="{3638A209-D86F-43DF-9597-6310C48C7D8E}"/>
              </a:ext>
            </a:extLst>
          </p:cNvPr>
          <p:cNvSpPr>
            <a:spLocks noChangeArrowheads="1"/>
          </p:cNvSpPr>
          <p:nvPr/>
        </p:nvSpPr>
        <p:spPr bwMode="auto">
          <a:xfrm>
            <a:off x="6016625" y="-680353"/>
            <a:ext cx="3397344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89CA9127-FC2D-4FB8-AA07-B8AD4D312B4B}"/>
              </a:ext>
            </a:extLst>
          </p:cNvPr>
          <p:cNvSpPr/>
          <p:nvPr/>
        </p:nvSpPr>
        <p:spPr>
          <a:xfrm>
            <a:off x="7117079" y="3959493"/>
            <a:ext cx="4800601" cy="2585323"/>
          </a:xfrm>
          <a:prstGeom prst="rect">
            <a:avLst/>
          </a:prstGeom>
        </p:spPr>
        <p:txBody>
          <a:bodyPr wrap="square" numCol="5">
            <a:spAutoFit/>
          </a:bodyPr>
          <a:lstStyle/>
          <a:p>
            <a:pPr fontAlgn="t"/>
            <a:r>
              <a:rPr lang="en-US" sz="300" dirty="0">
                <a:solidFill>
                  <a:srgbClr val="D73A49"/>
                </a:solidFill>
                <a:latin typeface="Consolas" panose="020B0609020204030204" pitchFamily="49" charset="0"/>
              </a:rPr>
              <a:t>static</a:t>
            </a:r>
            <a:r>
              <a:rPr lang="en-US" sz="300" dirty="0">
                <a:latin typeface="Consolas" panose="020B0609020204030204" pitchFamily="49" charset="0"/>
              </a:rPr>
              <a:t> </a:t>
            </a:r>
            <a:r>
              <a:rPr lang="en-US" sz="300" dirty="0">
                <a:solidFill>
                  <a:srgbClr val="D73A49"/>
                </a:solidFill>
                <a:latin typeface="Consolas" panose="020B0609020204030204" pitchFamily="49" charset="0"/>
              </a:rPr>
              <a:t>void</a:t>
            </a:r>
            <a:r>
              <a:rPr lang="en-US" sz="300" dirty="0">
                <a:latin typeface="Consolas" panose="020B0609020204030204" pitchFamily="49" charset="0"/>
              </a:rPr>
              <a:t> </a:t>
            </a:r>
            <a:r>
              <a:rPr lang="en-US" sz="300" dirty="0">
                <a:solidFill>
                  <a:srgbClr val="6F42C1"/>
                </a:solidFill>
                <a:latin typeface="Consolas" panose="020B0609020204030204" pitchFamily="49" charset="0"/>
              </a:rPr>
              <a:t>fiat_25519_carry_square</a:t>
            </a:r>
            <a:r>
              <a:rPr lang="en-US" sz="300" dirty="0">
                <a:latin typeface="Consolas" panose="020B0609020204030204" pitchFamily="49" charset="0"/>
              </a:rPr>
              <a:t>(</a:t>
            </a:r>
            <a:r>
              <a:rPr lang="en-US" sz="300" dirty="0">
                <a:solidFill>
                  <a:srgbClr val="005CC5"/>
                </a:solidFill>
                <a:latin typeface="Consolas" panose="020B0609020204030204" pitchFamily="49" charset="0"/>
              </a:rPr>
              <a:t>uint32_t</a:t>
            </a:r>
            <a:r>
              <a:rPr lang="en-US" sz="300" dirty="0">
                <a:latin typeface="Consolas" panose="020B0609020204030204" pitchFamily="49" charset="0"/>
              </a:rPr>
              <a:t> out1[</a:t>
            </a:r>
            <a:r>
              <a:rPr lang="en-US" sz="300" dirty="0">
                <a:solidFill>
                  <a:srgbClr val="005CC5"/>
                </a:solidFill>
                <a:latin typeface="Consolas" panose="020B0609020204030204" pitchFamily="49" charset="0"/>
              </a:rPr>
              <a:t>10</a:t>
            </a:r>
            <a:r>
              <a:rPr lang="en-US" sz="300" dirty="0">
                <a:latin typeface="Consolas" panose="020B0609020204030204" pitchFamily="49" charset="0"/>
              </a:rPr>
              <a:t>], </a:t>
            </a:r>
            <a:r>
              <a:rPr lang="en-US" sz="300" dirty="0">
                <a:solidFill>
                  <a:srgbClr val="D73A49"/>
                </a:solidFill>
                <a:latin typeface="Consolas" panose="020B0609020204030204" pitchFamily="49" charset="0"/>
              </a:rPr>
              <a:t>const</a:t>
            </a:r>
            <a:r>
              <a:rPr lang="en-US" sz="300" dirty="0">
                <a:latin typeface="Consolas" panose="020B0609020204030204" pitchFamily="49" charset="0"/>
              </a:rPr>
              <a:t> </a:t>
            </a:r>
            <a:r>
              <a:rPr lang="en-US" sz="300" dirty="0">
                <a:solidFill>
                  <a:srgbClr val="005CC5"/>
                </a:solidFill>
                <a:latin typeface="Consolas" panose="020B0609020204030204" pitchFamily="49" charset="0"/>
              </a:rPr>
              <a:t>uint32_t</a:t>
            </a:r>
            <a:r>
              <a:rPr lang="en-US" sz="300" dirty="0">
                <a:latin typeface="Consolas" panose="020B0609020204030204" pitchFamily="49" charset="0"/>
              </a:rPr>
              <a:t> arg1[</a:t>
            </a:r>
            <a:r>
              <a:rPr lang="en-US" sz="300" dirty="0">
                <a:solidFill>
                  <a:srgbClr val="005CC5"/>
                </a:solidFill>
                <a:latin typeface="Consolas" panose="020B0609020204030204" pitchFamily="49" charset="0"/>
              </a:rPr>
              <a:t>10</a:t>
            </a:r>
            <a:r>
              <a:rPr lang="en-US" sz="300" dirty="0">
                <a:latin typeface="Consolas" panose="020B0609020204030204" pitchFamily="49" charset="0"/>
              </a:rPr>
              <a:t>]) {</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x2;</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x3;</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x6;</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x7;</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x8;</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x9;</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x12;</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x13;</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x14;</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x16;</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x17;</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x29;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x39;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x49;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x59;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x69;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x76;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x79;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x87;</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x88;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x89;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x90;</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x91;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x93;</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x94;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x95;</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x96;</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x97;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x98;</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x99;</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x101;</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x102;</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x104;</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x106;</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x107;</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x108;</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x109;</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x110;</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x111;</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x112;</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x113;</a:t>
            </a:r>
          </a:p>
          <a:p>
            <a:pPr fontAlgn="t"/>
            <a:r>
              <a:rPr lang="en-US" sz="300" dirty="0">
                <a:solidFill>
                  <a:srgbClr val="005CC5"/>
                </a:solidFill>
                <a:latin typeface="Consolas" panose="020B0609020204030204" pitchFamily="49" charset="0"/>
              </a:rPr>
              <a:t>uint64_t</a:t>
            </a:r>
            <a:r>
              <a:rPr lang="en-US" sz="300" dirty="0">
                <a:latin typeface="Consolas" panose="020B0609020204030204" pitchFamily="49" charset="0"/>
              </a:rPr>
              <a:t> x114;</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x115;</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x116;</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x117;</a:t>
            </a:r>
          </a:p>
          <a:p>
            <a:pPr fontAlgn="t"/>
            <a:r>
              <a:rPr lang="en-US" sz="300" dirty="0">
                <a:latin typeface="Consolas" panose="020B0609020204030204" pitchFamily="49" charset="0"/>
              </a:rPr>
              <a:t>fiat_25519_uint1 x118;</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x119;</a:t>
            </a:r>
          </a:p>
          <a:p>
            <a:pPr fontAlgn="t"/>
            <a:r>
              <a:rPr lang="en-US" sz="300" dirty="0">
                <a:solidFill>
                  <a:srgbClr val="005CC5"/>
                </a:solidFill>
                <a:latin typeface="Consolas" panose="020B0609020204030204" pitchFamily="49" charset="0"/>
              </a:rPr>
              <a:t>uint32_t</a:t>
            </a:r>
            <a:r>
              <a:rPr lang="en-US" sz="300" dirty="0">
                <a:latin typeface="Consolas" panose="020B0609020204030204" pitchFamily="49" charset="0"/>
              </a:rPr>
              <a:t> x120;</a:t>
            </a:r>
          </a:p>
          <a:p>
            <a:pPr fontAlgn="t"/>
            <a:r>
              <a:rPr lang="nl-NL" sz="300" dirty="0">
                <a:latin typeface="Consolas" panose="020B0609020204030204" pitchFamily="49" charset="0"/>
              </a:rPr>
              <a:t>x1 = ((arg1[</a:t>
            </a:r>
            <a:r>
              <a:rPr lang="nl-NL" sz="300" dirty="0">
                <a:solidFill>
                  <a:srgbClr val="005CC5"/>
                </a:solidFill>
                <a:latin typeface="Consolas" panose="020B0609020204030204" pitchFamily="49" charset="0"/>
              </a:rPr>
              <a:t>9</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en-US" sz="300" dirty="0">
                <a:latin typeface="Consolas" panose="020B0609020204030204" pitchFamily="49" charset="0"/>
              </a:rPr>
              <a:t>x2 = (x1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x3 = ((arg1[</a:t>
            </a:r>
            <a:r>
              <a:rPr lang="en-US" sz="300" dirty="0">
                <a:solidFill>
                  <a:srgbClr val="005CC5"/>
                </a:solidFill>
                <a:latin typeface="Consolas" panose="020B0609020204030204" pitchFamily="49" charset="0"/>
              </a:rPr>
              <a:t>9</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nl-NL" sz="300" dirty="0">
                <a:latin typeface="Consolas" panose="020B0609020204030204" pitchFamily="49" charset="0"/>
              </a:rPr>
              <a:t>x4 = ((arg1[</a:t>
            </a:r>
            <a:r>
              <a:rPr lang="nl-NL" sz="300" dirty="0">
                <a:solidFill>
                  <a:srgbClr val="005CC5"/>
                </a:solidFill>
                <a:latin typeface="Consolas" panose="020B0609020204030204" pitchFamily="49" charset="0"/>
              </a:rPr>
              <a:t>8</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fr-FR" sz="300" dirty="0">
                <a:latin typeface="Consolas" panose="020B0609020204030204" pitchFamily="49" charset="0"/>
              </a:rPr>
              <a:t>x5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)x4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x6 = ((arg1[</a:t>
            </a:r>
            <a:r>
              <a:rPr lang="en-US" sz="300" dirty="0">
                <a:solidFill>
                  <a:srgbClr val="005CC5"/>
                </a:solidFill>
                <a:latin typeface="Consolas" panose="020B0609020204030204" pitchFamily="49" charset="0"/>
              </a:rPr>
              <a:t>8</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nl-NL" sz="300" dirty="0">
                <a:latin typeface="Consolas" panose="020B0609020204030204" pitchFamily="49" charset="0"/>
              </a:rPr>
              <a:t>x7 = ((arg1[</a:t>
            </a:r>
            <a:r>
              <a:rPr lang="nl-NL" sz="300" dirty="0">
                <a:solidFill>
                  <a:srgbClr val="005CC5"/>
                </a:solidFill>
                <a:latin typeface="Consolas" panose="020B0609020204030204" pitchFamily="49" charset="0"/>
              </a:rPr>
              <a:t>7</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en-US" sz="300" dirty="0">
                <a:latin typeface="Consolas" panose="020B0609020204030204" pitchFamily="49" charset="0"/>
              </a:rPr>
              <a:t>x8 = (x7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x9 = ((arg1[</a:t>
            </a:r>
            <a:r>
              <a:rPr lang="en-US" sz="300" dirty="0">
                <a:solidFill>
                  <a:srgbClr val="005CC5"/>
                </a:solidFill>
                <a:latin typeface="Consolas" panose="020B0609020204030204" pitchFamily="49" charset="0"/>
              </a:rPr>
              <a:t>7</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nl-NL" sz="300" dirty="0">
                <a:latin typeface="Consolas" panose="020B0609020204030204" pitchFamily="49" charset="0"/>
              </a:rPr>
              <a:t>x10 = ((arg1[</a:t>
            </a:r>
            <a:r>
              <a:rPr lang="nl-NL" sz="300" dirty="0">
                <a:solidFill>
                  <a:srgbClr val="005CC5"/>
                </a:solidFill>
                <a:latin typeface="Consolas" panose="020B0609020204030204" pitchFamily="49" charset="0"/>
              </a:rPr>
              <a:t>6</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fr-FR" sz="300" dirty="0">
                <a:latin typeface="Consolas" panose="020B0609020204030204" pitchFamily="49" charset="0"/>
              </a:rPr>
              <a:t>x11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)x10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x12 = ((arg1[</a:t>
            </a:r>
            <a:r>
              <a:rPr lang="en-US" sz="300" dirty="0">
                <a:solidFill>
                  <a:srgbClr val="005CC5"/>
                </a:solidFill>
                <a:latin typeface="Consolas" panose="020B0609020204030204" pitchFamily="49" charset="0"/>
              </a:rPr>
              <a:t>6</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nl-NL" sz="300" dirty="0">
                <a:latin typeface="Consolas" panose="020B0609020204030204" pitchFamily="49" charset="0"/>
              </a:rPr>
              <a:t>x13 = ((arg1[</a:t>
            </a:r>
            <a:r>
              <a:rPr lang="nl-NL" sz="300" dirty="0">
                <a:solidFill>
                  <a:srgbClr val="005CC5"/>
                </a:solidFill>
                <a:latin typeface="Consolas" panose="020B0609020204030204" pitchFamily="49" charset="0"/>
              </a:rPr>
              <a:t>5</a:t>
            </a:r>
            <a:r>
              <a:rPr lang="nl-NL" sz="300" dirty="0">
                <a:latin typeface="Consolas" panose="020B0609020204030204" pitchFamily="49" charset="0"/>
              </a:rPr>
              <a:t>])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en-US" sz="300" dirty="0">
                <a:latin typeface="Consolas" panose="020B0609020204030204" pitchFamily="49" charset="0"/>
              </a:rPr>
              <a:t>x14 = ((arg1[</a:t>
            </a:r>
            <a:r>
              <a:rPr lang="en-US" sz="300" dirty="0">
                <a:solidFill>
                  <a:srgbClr val="005CC5"/>
                </a:solidFill>
                <a:latin typeface="Consolas" panose="020B0609020204030204" pitchFamily="49" charset="0"/>
              </a:rPr>
              <a:t>5</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x15 = ((arg1[</a:t>
            </a:r>
            <a:r>
              <a:rPr lang="en-US" sz="300" dirty="0">
                <a:solidFill>
                  <a:srgbClr val="005CC5"/>
                </a:solidFill>
                <a:latin typeface="Consolas" panose="020B0609020204030204" pitchFamily="49" charset="0"/>
              </a:rPr>
              <a:t>4</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x16 = ((arg1[</a:t>
            </a:r>
            <a:r>
              <a:rPr lang="en-US" sz="300" dirty="0">
                <a:solidFill>
                  <a:srgbClr val="005CC5"/>
                </a:solidFill>
                <a:latin typeface="Consolas" panose="020B0609020204030204" pitchFamily="49" charset="0"/>
              </a:rPr>
              <a:t>3</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x17 = ((arg1[</a:t>
            </a:r>
            <a:r>
              <a:rPr lang="en-US" sz="300" dirty="0">
                <a:solidFill>
                  <a:srgbClr val="005CC5"/>
                </a:solidFill>
                <a:latin typeface="Consolas" panose="020B0609020204030204" pitchFamily="49" charset="0"/>
              </a:rPr>
              <a:t>2</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en-US" sz="300" dirty="0">
                <a:latin typeface="Consolas" panose="020B0609020204030204" pitchFamily="49" charset="0"/>
              </a:rPr>
              <a:t>x18 = ((arg1[</a:t>
            </a:r>
            <a:r>
              <a:rPr lang="en-US" sz="300" dirty="0">
                <a:solidFill>
                  <a:srgbClr val="005CC5"/>
                </a:solidFill>
                <a:latin typeface="Consolas" panose="020B0609020204030204" pitchFamily="49" charset="0"/>
              </a:rPr>
              <a:t>1</a:t>
            </a:r>
            <a:r>
              <a:rPr lang="en-US" sz="300" dirty="0">
                <a:latin typeface="Consolas" panose="020B0609020204030204" pitchFamily="49" charset="0"/>
              </a:rPr>
              <a:t>]) * </a:t>
            </a:r>
            <a:r>
              <a:rPr lang="en-US" sz="300" dirty="0">
                <a:solidFill>
                  <a:srgbClr val="005CC5"/>
                </a:solidFill>
                <a:latin typeface="Consolas" panose="020B0609020204030204" pitchFamily="49" charset="0"/>
              </a:rPr>
              <a:t>0x2</a:t>
            </a:r>
            <a:r>
              <a:rPr lang="en-US" sz="300" dirty="0">
                <a:latin typeface="Consolas" panose="020B0609020204030204" pitchFamily="49" charset="0"/>
              </a:rPr>
              <a:t>);</a:t>
            </a:r>
          </a:p>
          <a:p>
            <a:pPr fontAlgn="t"/>
            <a:r>
              <a:rPr lang="fr-FR" sz="300" dirty="0">
                <a:latin typeface="Consolas" panose="020B0609020204030204" pitchFamily="49" charset="0"/>
              </a:rPr>
              <a:t>x19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9</a:t>
            </a:r>
            <a:r>
              <a:rPr lang="fr-FR" sz="300" dirty="0">
                <a:latin typeface="Consolas" panose="020B0609020204030204" pitchFamily="49" charset="0"/>
              </a:rPr>
              <a:t>]) * (x1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x20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8</a:t>
            </a:r>
            <a:r>
              <a:rPr lang="fr-FR" sz="300" dirty="0">
                <a:latin typeface="Consolas" panose="020B0609020204030204" pitchFamily="49" charset="0"/>
              </a:rPr>
              <a:t>]) * x2);</a:t>
            </a:r>
          </a:p>
          <a:p>
            <a:pPr fontAlgn="t"/>
            <a:r>
              <a:rPr lang="fr-FR" sz="300" dirty="0">
                <a:latin typeface="Consolas" panose="020B0609020204030204" pitchFamily="49" charset="0"/>
              </a:rPr>
              <a:t>x21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8</a:t>
            </a:r>
            <a:r>
              <a:rPr lang="fr-FR" sz="300" dirty="0">
                <a:latin typeface="Consolas" panose="020B0609020204030204" pitchFamily="49" charset="0"/>
              </a:rPr>
              <a:t>]) * x4);</a:t>
            </a:r>
          </a:p>
          <a:p>
            <a:pPr fontAlgn="t"/>
            <a:r>
              <a:rPr lang="fr-FR" sz="300" dirty="0">
                <a:latin typeface="Consolas" panose="020B0609020204030204" pitchFamily="49" charset="0"/>
              </a:rPr>
              <a:t>x22 = ((arg1[</a:t>
            </a:r>
            <a:r>
              <a:rPr lang="fr-FR" sz="300" dirty="0">
                <a:solidFill>
                  <a:srgbClr val="005CC5"/>
                </a:solidFill>
                <a:latin typeface="Consolas" panose="020B0609020204030204" pitchFamily="49" charset="0"/>
              </a:rPr>
              <a:t>7</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)x2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x23 = ((arg1[</a:t>
            </a:r>
            <a:r>
              <a:rPr lang="en-US" sz="300" dirty="0">
                <a:solidFill>
                  <a:srgbClr val="005CC5"/>
                </a:solidFill>
                <a:latin typeface="Consolas" panose="020B0609020204030204" pitchFamily="49" charset="0"/>
              </a:rPr>
              <a:t>7</a:t>
            </a:r>
            <a:r>
              <a:rPr lang="en-US" sz="300" dirty="0">
                <a:latin typeface="Consolas" panose="020B0609020204030204" pitchFamily="49" charset="0"/>
              </a:rPr>
              <a:t>]) * x5);</a:t>
            </a:r>
          </a:p>
          <a:p>
            <a:pPr fontAlgn="t"/>
            <a:r>
              <a:rPr lang="fr-FR" sz="300" dirty="0">
                <a:latin typeface="Consolas" panose="020B0609020204030204" pitchFamily="49" charset="0"/>
              </a:rPr>
              <a:t>x24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7</a:t>
            </a:r>
            <a:r>
              <a:rPr lang="fr-FR" sz="300" dirty="0">
                <a:latin typeface="Consolas" panose="020B0609020204030204" pitchFamily="49" charset="0"/>
              </a:rPr>
              <a:t>]) * (x7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x25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6</a:t>
            </a:r>
            <a:r>
              <a:rPr lang="fr-FR" sz="300" dirty="0">
                <a:latin typeface="Consolas" panose="020B0609020204030204" pitchFamily="49" charset="0"/>
              </a:rPr>
              <a:t>]) * x2);</a:t>
            </a:r>
          </a:p>
          <a:p>
            <a:pPr fontAlgn="t"/>
            <a:r>
              <a:rPr lang="en-US" sz="300" dirty="0">
                <a:latin typeface="Consolas" panose="020B0609020204030204" pitchFamily="49" charset="0"/>
              </a:rPr>
              <a:t>x26 = ((arg1[</a:t>
            </a:r>
            <a:r>
              <a:rPr lang="en-US" sz="300" dirty="0">
                <a:solidFill>
                  <a:srgbClr val="005CC5"/>
                </a:solidFill>
                <a:latin typeface="Consolas" panose="020B0609020204030204" pitchFamily="49" charset="0"/>
              </a:rPr>
              <a:t>6</a:t>
            </a:r>
            <a:r>
              <a:rPr lang="en-US" sz="300" dirty="0">
                <a:latin typeface="Consolas" panose="020B0609020204030204" pitchFamily="49" charset="0"/>
              </a:rPr>
              <a:t>]) * x5);</a:t>
            </a:r>
          </a:p>
          <a:p>
            <a:pPr fontAlgn="t"/>
            <a:r>
              <a:rPr lang="fr-FR" sz="300" dirty="0">
                <a:latin typeface="Consolas" panose="020B0609020204030204" pitchFamily="49" charset="0"/>
              </a:rPr>
              <a:t>x27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6</a:t>
            </a:r>
            <a:r>
              <a:rPr lang="fr-FR" sz="300" dirty="0">
                <a:latin typeface="Consolas" panose="020B0609020204030204" pitchFamily="49" charset="0"/>
              </a:rPr>
              <a:t>]) * x8);</a:t>
            </a:r>
          </a:p>
          <a:p>
            <a:pPr fontAlgn="t"/>
            <a:r>
              <a:rPr lang="fr-FR" sz="300" dirty="0">
                <a:latin typeface="Consolas" panose="020B0609020204030204" pitchFamily="49" charset="0"/>
              </a:rPr>
              <a:t>x28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6</a:t>
            </a:r>
            <a:r>
              <a:rPr lang="fr-FR" sz="300" dirty="0">
                <a:latin typeface="Consolas" panose="020B0609020204030204" pitchFamily="49" charset="0"/>
              </a:rPr>
              <a:t>]) * x10);</a:t>
            </a:r>
          </a:p>
          <a:p>
            <a:pPr fontAlgn="t"/>
            <a:r>
              <a:rPr lang="fr-FR" sz="300" dirty="0">
                <a:latin typeface="Consolas" panose="020B0609020204030204" pitchFamily="49" charset="0"/>
              </a:rPr>
              <a:t>x29 = ((arg1[</a:t>
            </a:r>
            <a:r>
              <a:rPr lang="fr-FR" sz="300" dirty="0">
                <a:solidFill>
                  <a:srgbClr val="005CC5"/>
                </a:solidFill>
                <a:latin typeface="Consolas" panose="020B0609020204030204" pitchFamily="49" charset="0"/>
              </a:rPr>
              <a:t>5</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)x2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x30 = ((arg1[</a:t>
            </a:r>
            <a:r>
              <a:rPr lang="en-US" sz="300" dirty="0">
                <a:solidFill>
                  <a:srgbClr val="005CC5"/>
                </a:solidFill>
                <a:latin typeface="Consolas" panose="020B0609020204030204" pitchFamily="49" charset="0"/>
              </a:rPr>
              <a:t>5</a:t>
            </a:r>
            <a:r>
              <a:rPr lang="en-US" sz="300" dirty="0">
                <a:latin typeface="Consolas" panose="020B0609020204030204" pitchFamily="49" charset="0"/>
              </a:rPr>
              <a:t>]) * x5);</a:t>
            </a:r>
          </a:p>
          <a:p>
            <a:pPr fontAlgn="t"/>
            <a:r>
              <a:rPr lang="fr-FR" sz="300" dirty="0">
                <a:latin typeface="Consolas" panose="020B0609020204030204" pitchFamily="49" charset="0"/>
              </a:rPr>
              <a:t>x31 = ((arg1[</a:t>
            </a:r>
            <a:r>
              <a:rPr lang="fr-FR" sz="300" dirty="0">
                <a:solidFill>
                  <a:srgbClr val="005CC5"/>
                </a:solidFill>
                <a:latin typeface="Consolas" panose="020B0609020204030204" pitchFamily="49" charset="0"/>
              </a:rPr>
              <a:t>5</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)x8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x32 = ((arg1[</a:t>
            </a:r>
            <a:r>
              <a:rPr lang="en-US" sz="300" dirty="0">
                <a:solidFill>
                  <a:srgbClr val="005CC5"/>
                </a:solidFill>
                <a:latin typeface="Consolas" panose="020B0609020204030204" pitchFamily="49" charset="0"/>
              </a:rPr>
              <a:t>5</a:t>
            </a:r>
            <a:r>
              <a:rPr lang="en-US" sz="300" dirty="0">
                <a:latin typeface="Consolas" panose="020B0609020204030204" pitchFamily="49" charset="0"/>
              </a:rPr>
              <a:t>]) * x11);</a:t>
            </a:r>
          </a:p>
          <a:p>
            <a:pPr fontAlgn="t"/>
            <a:r>
              <a:rPr lang="fr-FR" sz="300" dirty="0">
                <a:latin typeface="Consolas" panose="020B0609020204030204" pitchFamily="49" charset="0"/>
              </a:rPr>
              <a:t>x33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5</a:t>
            </a:r>
            <a:r>
              <a:rPr lang="fr-FR" sz="300" dirty="0">
                <a:latin typeface="Consolas" panose="020B0609020204030204" pitchFamily="49" charset="0"/>
              </a:rPr>
              <a:t>]) * (x13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x34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 * x2);</a:t>
            </a:r>
          </a:p>
          <a:p>
            <a:pPr fontAlgn="t"/>
            <a:r>
              <a:rPr lang="en-US" sz="300" dirty="0">
                <a:latin typeface="Consolas" panose="020B0609020204030204" pitchFamily="49" charset="0"/>
              </a:rPr>
              <a:t>x35 = ((arg1[</a:t>
            </a:r>
            <a:r>
              <a:rPr lang="en-US" sz="300" dirty="0">
                <a:solidFill>
                  <a:srgbClr val="005CC5"/>
                </a:solidFill>
                <a:latin typeface="Consolas" panose="020B0609020204030204" pitchFamily="49" charset="0"/>
              </a:rPr>
              <a:t>4</a:t>
            </a:r>
            <a:r>
              <a:rPr lang="en-US" sz="300" dirty="0">
                <a:latin typeface="Consolas" panose="020B0609020204030204" pitchFamily="49" charset="0"/>
              </a:rPr>
              <a:t>]) * x5);</a:t>
            </a:r>
          </a:p>
          <a:p>
            <a:pPr fontAlgn="t"/>
            <a:r>
              <a:rPr lang="fr-FR" sz="300" dirty="0">
                <a:latin typeface="Consolas" panose="020B0609020204030204" pitchFamily="49" charset="0"/>
              </a:rPr>
              <a:t>x36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 * x8);</a:t>
            </a:r>
          </a:p>
          <a:p>
            <a:pPr fontAlgn="t"/>
            <a:r>
              <a:rPr lang="en-US" sz="300" dirty="0">
                <a:latin typeface="Consolas" panose="020B0609020204030204" pitchFamily="49" charset="0"/>
              </a:rPr>
              <a:t>x37 = ((arg1[</a:t>
            </a:r>
            <a:r>
              <a:rPr lang="en-US" sz="300" dirty="0">
                <a:solidFill>
                  <a:srgbClr val="005CC5"/>
                </a:solidFill>
                <a:latin typeface="Consolas" panose="020B0609020204030204" pitchFamily="49" charset="0"/>
              </a:rPr>
              <a:t>4</a:t>
            </a:r>
            <a:r>
              <a:rPr lang="en-US" sz="300" dirty="0">
                <a:latin typeface="Consolas" panose="020B0609020204030204" pitchFamily="49" charset="0"/>
              </a:rPr>
              <a:t>]) * x11);</a:t>
            </a:r>
          </a:p>
          <a:p>
            <a:pPr fontAlgn="t"/>
            <a:r>
              <a:rPr lang="fr-FR" sz="300" dirty="0">
                <a:latin typeface="Consolas" panose="020B0609020204030204" pitchFamily="49" charset="0"/>
              </a:rPr>
              <a:t>x38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 * x14);</a:t>
            </a:r>
          </a:p>
          <a:p>
            <a:pPr fontAlgn="t"/>
            <a:r>
              <a:rPr lang="fr-FR" sz="300" dirty="0">
                <a:latin typeface="Consolas" panose="020B0609020204030204" pitchFamily="49" charset="0"/>
              </a:rPr>
              <a:t>x39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4</a:t>
            </a:r>
            <a:r>
              <a:rPr lang="fr-FR" sz="300" dirty="0">
                <a:latin typeface="Consolas" panose="020B0609020204030204" pitchFamily="49" charset="0"/>
              </a:rPr>
              <a:t>]));</a:t>
            </a:r>
          </a:p>
          <a:p>
            <a:pPr fontAlgn="t"/>
            <a:r>
              <a:rPr lang="fr-FR" sz="300" dirty="0">
                <a:latin typeface="Consolas" panose="020B0609020204030204" pitchFamily="49" charset="0"/>
              </a:rPr>
              <a:t>x40 = ((arg1[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)x2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en-US" sz="300" dirty="0">
                <a:latin typeface="Consolas" panose="020B0609020204030204" pitchFamily="49" charset="0"/>
              </a:rPr>
              <a:t>x41 = ((arg1[</a:t>
            </a:r>
            <a:r>
              <a:rPr lang="en-US" sz="300" dirty="0">
                <a:solidFill>
                  <a:srgbClr val="005CC5"/>
                </a:solidFill>
                <a:latin typeface="Consolas" panose="020B0609020204030204" pitchFamily="49" charset="0"/>
              </a:rPr>
              <a:t>3</a:t>
            </a:r>
            <a:r>
              <a:rPr lang="en-US" sz="300" dirty="0">
                <a:latin typeface="Consolas" panose="020B0609020204030204" pitchFamily="49" charset="0"/>
              </a:rPr>
              <a:t>]) * x5);</a:t>
            </a:r>
          </a:p>
          <a:p>
            <a:pPr fontAlgn="t"/>
            <a:r>
              <a:rPr lang="fr-FR" sz="300" dirty="0">
                <a:latin typeface="Consolas" panose="020B0609020204030204" pitchFamily="49" charset="0"/>
              </a:rPr>
              <a:t>x42 = ((arg1[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)x8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x43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x12);</a:t>
            </a:r>
          </a:p>
          <a:p>
            <a:pPr fontAlgn="t"/>
            <a:r>
              <a:rPr lang="fr-FR" sz="300" dirty="0">
                <a:latin typeface="Consolas" panose="020B0609020204030204" pitchFamily="49" charset="0"/>
              </a:rPr>
              <a:t>x44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(x14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x45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x15);</a:t>
            </a:r>
          </a:p>
          <a:p>
            <a:pPr fontAlgn="t"/>
            <a:r>
              <a:rPr lang="fr-FR" sz="300" dirty="0">
                <a:latin typeface="Consolas" panose="020B0609020204030204" pitchFamily="49" charset="0"/>
              </a:rPr>
              <a:t>x46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3</a:t>
            </a:r>
            <a:r>
              <a:rPr lang="fr-FR" sz="300" dirty="0">
                <a:latin typeface="Consolas" panose="020B0609020204030204" pitchFamily="49" charset="0"/>
              </a:rPr>
              <a:t>])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x47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x2);</a:t>
            </a:r>
          </a:p>
          <a:p>
            <a:pPr fontAlgn="t"/>
            <a:r>
              <a:rPr lang="en-US" sz="300" dirty="0">
                <a:latin typeface="Consolas" panose="020B0609020204030204" pitchFamily="49" charset="0"/>
              </a:rPr>
              <a:t>x48 = ((arg1[</a:t>
            </a:r>
            <a:r>
              <a:rPr lang="en-US" sz="300" dirty="0">
                <a:solidFill>
                  <a:srgbClr val="005CC5"/>
                </a:solidFill>
                <a:latin typeface="Consolas" panose="020B0609020204030204" pitchFamily="49" charset="0"/>
              </a:rPr>
              <a:t>2</a:t>
            </a:r>
            <a:r>
              <a:rPr lang="en-US" sz="300" dirty="0">
                <a:latin typeface="Consolas" panose="020B0609020204030204" pitchFamily="49" charset="0"/>
              </a:rPr>
              <a:t>]) * x5);</a:t>
            </a:r>
          </a:p>
          <a:p>
            <a:pPr fontAlgn="t"/>
            <a:r>
              <a:rPr lang="fr-FR" sz="300" dirty="0">
                <a:latin typeface="Consolas" panose="020B0609020204030204" pitchFamily="49" charset="0"/>
              </a:rPr>
              <a:t>x49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x9);</a:t>
            </a:r>
          </a:p>
          <a:p>
            <a:pPr fontAlgn="t"/>
            <a:r>
              <a:rPr lang="fr-FR" sz="300" dirty="0">
                <a:latin typeface="Consolas" panose="020B0609020204030204" pitchFamily="49" charset="0"/>
              </a:rPr>
              <a:t>x50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x12);</a:t>
            </a:r>
          </a:p>
          <a:p>
            <a:pPr fontAlgn="t"/>
            <a:r>
              <a:rPr lang="fr-FR" sz="300" dirty="0">
                <a:latin typeface="Consolas" panose="020B0609020204030204" pitchFamily="49" charset="0"/>
              </a:rPr>
              <a:t>x51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x14);</a:t>
            </a:r>
          </a:p>
          <a:p>
            <a:pPr fontAlgn="t"/>
            <a:r>
              <a:rPr lang="fr-FR" sz="300" dirty="0">
                <a:latin typeface="Consolas" panose="020B0609020204030204" pitchFamily="49" charset="0"/>
              </a:rPr>
              <a:t>x52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x15);</a:t>
            </a:r>
          </a:p>
          <a:p>
            <a:pPr fontAlgn="t"/>
            <a:r>
              <a:rPr lang="fr-FR" sz="300" dirty="0">
                <a:latin typeface="Consolas" panose="020B0609020204030204" pitchFamily="49" charset="0"/>
              </a:rPr>
              <a:t>x53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x16);</a:t>
            </a:r>
          </a:p>
          <a:p>
            <a:pPr fontAlgn="t"/>
            <a:r>
              <a:rPr lang="fr-FR" sz="300" dirty="0">
                <a:latin typeface="Consolas" panose="020B0609020204030204" pitchFamily="49" charset="0"/>
              </a:rPr>
              <a:t>x54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2</a:t>
            </a:r>
            <a:r>
              <a:rPr lang="fr-FR" sz="300" dirty="0">
                <a:latin typeface="Consolas" panose="020B0609020204030204" pitchFamily="49" charset="0"/>
              </a:rPr>
              <a:t>]));</a:t>
            </a:r>
          </a:p>
          <a:p>
            <a:pPr fontAlgn="t"/>
            <a:r>
              <a:rPr lang="fr-FR" sz="300" dirty="0">
                <a:latin typeface="Consolas" panose="020B0609020204030204" pitchFamily="49" charset="0"/>
              </a:rPr>
              <a:t>x55 = ((arg1[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)x2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x56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x6);</a:t>
            </a:r>
          </a:p>
          <a:p>
            <a:pPr fontAlgn="t"/>
            <a:r>
              <a:rPr lang="fr-FR" sz="300" dirty="0">
                <a:latin typeface="Consolas" panose="020B0609020204030204" pitchFamily="49" charset="0"/>
              </a:rPr>
              <a:t>x57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(x9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x58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x12);</a:t>
            </a:r>
          </a:p>
          <a:p>
            <a:pPr fontAlgn="t"/>
            <a:r>
              <a:rPr lang="fr-FR" sz="300" dirty="0">
                <a:latin typeface="Consolas" panose="020B0609020204030204" pitchFamily="49" charset="0"/>
              </a:rPr>
              <a:t>x59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(x14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x60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x15);</a:t>
            </a:r>
          </a:p>
          <a:p>
            <a:pPr fontAlgn="t"/>
            <a:r>
              <a:rPr lang="fr-FR" sz="300" dirty="0">
                <a:latin typeface="Consolas" panose="020B0609020204030204" pitchFamily="49" charset="0"/>
              </a:rPr>
              <a:t>x61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(x16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x62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x17);</a:t>
            </a:r>
          </a:p>
          <a:p>
            <a:pPr fontAlgn="t"/>
            <a:r>
              <a:rPr lang="fr-FR" sz="300" dirty="0">
                <a:latin typeface="Consolas" panose="020B0609020204030204" pitchFamily="49" charset="0"/>
              </a:rPr>
              <a:t>x63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1</a:t>
            </a:r>
            <a:r>
              <a:rPr lang="fr-FR" sz="300" dirty="0">
                <a:latin typeface="Consolas" panose="020B0609020204030204" pitchFamily="49" charset="0"/>
              </a:rPr>
              <a:t>]) * </a:t>
            </a:r>
            <a:r>
              <a:rPr lang="fr-FR" sz="300" dirty="0">
                <a:solidFill>
                  <a:srgbClr val="005CC5"/>
                </a:solidFill>
                <a:latin typeface="Consolas" panose="020B0609020204030204" pitchFamily="49" charset="0"/>
              </a:rPr>
              <a:t>0x2</a:t>
            </a:r>
            <a:r>
              <a:rPr lang="fr-FR" sz="300" dirty="0">
                <a:latin typeface="Consolas" panose="020B0609020204030204" pitchFamily="49" charset="0"/>
              </a:rPr>
              <a:t>));</a:t>
            </a:r>
          </a:p>
          <a:p>
            <a:pPr fontAlgn="t"/>
            <a:r>
              <a:rPr lang="fr-FR" sz="300" dirty="0">
                <a:latin typeface="Consolas" panose="020B0609020204030204" pitchFamily="49" charset="0"/>
              </a:rPr>
              <a:t>x64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x3);</a:t>
            </a:r>
          </a:p>
          <a:p>
            <a:pPr fontAlgn="t"/>
            <a:r>
              <a:rPr lang="fr-FR" sz="300" dirty="0">
                <a:latin typeface="Consolas" panose="020B0609020204030204" pitchFamily="49" charset="0"/>
              </a:rPr>
              <a:t>x65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x6);</a:t>
            </a:r>
          </a:p>
          <a:p>
            <a:pPr fontAlgn="t"/>
            <a:r>
              <a:rPr lang="fr-FR" sz="300" dirty="0">
                <a:latin typeface="Consolas" panose="020B0609020204030204" pitchFamily="49" charset="0"/>
              </a:rPr>
              <a:t>x66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x9);</a:t>
            </a:r>
          </a:p>
          <a:p>
            <a:pPr fontAlgn="t"/>
            <a:r>
              <a:rPr lang="fr-FR" sz="300" dirty="0">
                <a:latin typeface="Consolas" panose="020B0609020204030204" pitchFamily="49" charset="0"/>
              </a:rPr>
              <a:t>x67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x12);</a:t>
            </a:r>
          </a:p>
          <a:p>
            <a:pPr fontAlgn="t"/>
            <a:r>
              <a:rPr lang="fr-FR" sz="300" dirty="0">
                <a:latin typeface="Consolas" panose="020B0609020204030204" pitchFamily="49" charset="0"/>
              </a:rPr>
              <a:t>x68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x14);</a:t>
            </a:r>
          </a:p>
          <a:p>
            <a:pPr fontAlgn="t"/>
            <a:r>
              <a:rPr lang="fr-FR" sz="300" dirty="0">
                <a:latin typeface="Consolas" panose="020B0609020204030204" pitchFamily="49" charset="0"/>
              </a:rPr>
              <a:t>x69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x15);</a:t>
            </a:r>
          </a:p>
          <a:p>
            <a:pPr fontAlgn="t"/>
            <a:r>
              <a:rPr lang="fr-FR" sz="300" dirty="0">
                <a:latin typeface="Consolas" panose="020B0609020204030204" pitchFamily="49" charset="0"/>
              </a:rPr>
              <a:t>x70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x16);</a:t>
            </a:r>
          </a:p>
          <a:p>
            <a:pPr fontAlgn="t"/>
            <a:r>
              <a:rPr lang="fr-FR" sz="300" dirty="0">
                <a:latin typeface="Consolas" panose="020B0609020204030204" pitchFamily="49" charset="0"/>
              </a:rPr>
              <a:t>x71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x17);</a:t>
            </a:r>
          </a:p>
          <a:p>
            <a:pPr fontAlgn="t"/>
            <a:r>
              <a:rPr lang="fr-FR" sz="300" dirty="0">
                <a:latin typeface="Consolas" panose="020B0609020204030204" pitchFamily="49" charset="0"/>
              </a:rPr>
              <a:t>x72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x18);</a:t>
            </a:r>
          </a:p>
          <a:p>
            <a:pPr fontAlgn="t"/>
            <a:r>
              <a:rPr lang="fr-FR" sz="300" dirty="0">
                <a:latin typeface="Consolas" panose="020B0609020204030204" pitchFamily="49" charset="0"/>
              </a:rPr>
              <a:t>x73 = ((</a:t>
            </a:r>
            <a:r>
              <a:rPr lang="fr-FR" sz="300" dirty="0">
                <a:solidFill>
                  <a:srgbClr val="005CC5"/>
                </a:solidFill>
                <a:latin typeface="Consolas" panose="020B0609020204030204" pitchFamily="49" charset="0"/>
              </a:rPr>
              <a:t>uint64_t</a:t>
            </a:r>
            <a:r>
              <a:rPr lang="fr-FR" sz="300" dirty="0">
                <a:latin typeface="Consolas" panose="020B0609020204030204" pitchFamily="49" charset="0"/>
              </a:rPr>
              <a:t>)(arg1[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 * (arg1[</a:t>
            </a:r>
            <a:r>
              <a:rPr lang="fr-FR" sz="300" dirty="0">
                <a:solidFill>
                  <a:srgbClr val="005CC5"/>
                </a:solidFill>
                <a:latin typeface="Consolas" panose="020B0609020204030204" pitchFamily="49" charset="0"/>
              </a:rPr>
              <a:t>0</a:t>
            </a:r>
            <a:r>
              <a:rPr lang="fr-FR" sz="300" dirty="0">
                <a:latin typeface="Consolas" panose="020B0609020204030204" pitchFamily="49" charset="0"/>
              </a:rPr>
              <a:t>]));</a:t>
            </a:r>
          </a:p>
          <a:p>
            <a:pPr fontAlgn="t"/>
            <a:r>
              <a:rPr lang="en-US" sz="300" dirty="0">
                <a:latin typeface="Consolas" panose="020B0609020204030204" pitchFamily="49" charset="0"/>
              </a:rPr>
              <a:t>x74 = (x73 + (x55 + (x48 + (x42 + (x37 + x33)))));</a:t>
            </a:r>
          </a:p>
          <a:p>
            <a:pPr fontAlgn="t"/>
            <a:r>
              <a:rPr lang="en-US" sz="300" dirty="0">
                <a:latin typeface="Consolas" panose="020B0609020204030204" pitchFamily="49" charset="0"/>
              </a:rPr>
              <a:t>x75 = (x74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x76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)(x74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x77 = (x64 + (x56 + (x49 + (x43 + x38))));</a:t>
            </a:r>
          </a:p>
          <a:p>
            <a:pPr fontAlgn="t"/>
            <a:r>
              <a:rPr lang="en-US" sz="300" dirty="0">
                <a:latin typeface="Consolas" panose="020B0609020204030204" pitchFamily="49" charset="0"/>
              </a:rPr>
              <a:t>x78 = (x65 + (x57 + (x50 + (x44 + (x39 + x19)))));</a:t>
            </a:r>
          </a:p>
          <a:p>
            <a:pPr fontAlgn="t"/>
            <a:r>
              <a:rPr lang="en-US" sz="300" dirty="0">
                <a:latin typeface="Consolas" panose="020B0609020204030204" pitchFamily="49" charset="0"/>
              </a:rPr>
              <a:t>x79 = (x66 + (x58 + (x51 + (x45 + x20))));</a:t>
            </a:r>
          </a:p>
          <a:p>
            <a:pPr fontAlgn="t"/>
            <a:r>
              <a:rPr lang="en-US" sz="300" dirty="0">
                <a:latin typeface="Consolas" panose="020B0609020204030204" pitchFamily="49" charset="0"/>
              </a:rPr>
              <a:t>x80 = (x67 + (x59 + (x52 + (x46 + (x22 + x21)))));</a:t>
            </a:r>
          </a:p>
          <a:p>
            <a:pPr fontAlgn="t"/>
            <a:r>
              <a:rPr lang="en-US" sz="300" dirty="0">
                <a:latin typeface="Consolas" panose="020B0609020204030204" pitchFamily="49" charset="0"/>
              </a:rPr>
              <a:t>x81 = (x68 + (x60 + (x53 + (x25 + x23))));</a:t>
            </a:r>
          </a:p>
          <a:p>
            <a:pPr fontAlgn="t"/>
            <a:r>
              <a:rPr lang="en-US" sz="300" dirty="0">
                <a:latin typeface="Consolas" panose="020B0609020204030204" pitchFamily="49" charset="0"/>
              </a:rPr>
              <a:t>x82 = (x69 + (x61 + (x54 + (x29 + (x26 + x24)))));</a:t>
            </a:r>
          </a:p>
          <a:p>
            <a:pPr fontAlgn="t"/>
            <a:r>
              <a:rPr lang="en-US" sz="300" dirty="0">
                <a:latin typeface="Consolas" panose="020B0609020204030204" pitchFamily="49" charset="0"/>
              </a:rPr>
              <a:t>x83 = (x70 + (x62 + (x34 + (x30 + x27))));</a:t>
            </a:r>
          </a:p>
          <a:p>
            <a:pPr fontAlgn="t"/>
            <a:r>
              <a:rPr lang="en-US" sz="300" dirty="0">
                <a:latin typeface="Consolas" panose="020B0609020204030204" pitchFamily="49" charset="0"/>
              </a:rPr>
              <a:t>x84 = (x71 + (x63 + (x40 + (x35 + (x31 + x28)))));</a:t>
            </a:r>
          </a:p>
          <a:p>
            <a:pPr fontAlgn="t"/>
            <a:r>
              <a:rPr lang="en-US" sz="300" dirty="0">
                <a:latin typeface="Consolas" panose="020B0609020204030204" pitchFamily="49" charset="0"/>
              </a:rPr>
              <a:t>x85 = (x72 + (x47 + (x41 + (x36 + x32))));</a:t>
            </a:r>
          </a:p>
          <a:p>
            <a:pPr fontAlgn="t"/>
            <a:r>
              <a:rPr lang="en-US" sz="300" dirty="0">
                <a:latin typeface="Consolas" panose="020B0609020204030204" pitchFamily="49" charset="0"/>
              </a:rPr>
              <a:t>x86 = (x75 + x85);</a:t>
            </a:r>
          </a:p>
          <a:p>
            <a:pPr fontAlgn="t"/>
            <a:r>
              <a:rPr lang="en-US" sz="300" dirty="0">
                <a:latin typeface="Consolas" panose="020B0609020204030204" pitchFamily="49" charset="0"/>
              </a:rPr>
              <a:t>x87 = (x86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x88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)(x86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en-US" sz="300" dirty="0">
                <a:latin typeface="Consolas" panose="020B0609020204030204" pitchFamily="49" charset="0"/>
              </a:rPr>
              <a:t>x89 = (x87 + x84);</a:t>
            </a:r>
          </a:p>
          <a:p>
            <a:pPr fontAlgn="t"/>
            <a:r>
              <a:rPr lang="en-US" sz="300" dirty="0">
                <a:latin typeface="Consolas" panose="020B0609020204030204" pitchFamily="49" charset="0"/>
              </a:rPr>
              <a:t>x90 = (x89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x91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)(x89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x92 = (x90 + x83);</a:t>
            </a:r>
          </a:p>
          <a:p>
            <a:pPr fontAlgn="t"/>
            <a:r>
              <a:rPr lang="en-US" sz="300" dirty="0">
                <a:latin typeface="Consolas" panose="020B0609020204030204" pitchFamily="49" charset="0"/>
              </a:rPr>
              <a:t>x93 = (x92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x94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)(x92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en-US" sz="300" dirty="0">
                <a:latin typeface="Consolas" panose="020B0609020204030204" pitchFamily="49" charset="0"/>
              </a:rPr>
              <a:t>x95 = (x93 + x82);</a:t>
            </a:r>
          </a:p>
          <a:p>
            <a:pPr fontAlgn="t"/>
            <a:r>
              <a:rPr lang="en-US" sz="300" dirty="0">
                <a:latin typeface="Consolas" panose="020B0609020204030204" pitchFamily="49" charset="0"/>
              </a:rPr>
              <a:t>x96 = (x95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x97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)(x95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x98 = (x96 + x81);</a:t>
            </a:r>
          </a:p>
          <a:p>
            <a:pPr fontAlgn="t"/>
            <a:r>
              <a:rPr lang="en-US" sz="300" dirty="0">
                <a:latin typeface="Consolas" panose="020B0609020204030204" pitchFamily="49" charset="0"/>
              </a:rPr>
              <a:t>x99 = (x98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x100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)(x98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en-US" sz="300" dirty="0">
                <a:latin typeface="Consolas" panose="020B0609020204030204" pitchFamily="49" charset="0"/>
              </a:rPr>
              <a:t>x101 = (x99 + x80);</a:t>
            </a:r>
          </a:p>
          <a:p>
            <a:pPr fontAlgn="t"/>
            <a:r>
              <a:rPr lang="en-US" sz="300" dirty="0">
                <a:latin typeface="Consolas" panose="020B0609020204030204" pitchFamily="49" charset="0"/>
              </a:rPr>
              <a:t>x102 = (x101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x103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)(x101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x104 = (x102 + x79);</a:t>
            </a:r>
          </a:p>
          <a:p>
            <a:pPr fontAlgn="t"/>
            <a:r>
              <a:rPr lang="en-US" sz="300" dirty="0">
                <a:latin typeface="Consolas" panose="020B0609020204030204" pitchFamily="49" charset="0"/>
              </a:rPr>
              <a:t>x105 = (x104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x106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)(x104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en-US" sz="300" dirty="0">
                <a:latin typeface="Consolas" panose="020B0609020204030204" pitchFamily="49" charset="0"/>
              </a:rPr>
              <a:t>x107 = (x105 + x78);</a:t>
            </a:r>
          </a:p>
          <a:p>
            <a:pPr fontAlgn="t"/>
            <a:r>
              <a:rPr lang="en-US" sz="300" dirty="0">
                <a:latin typeface="Consolas" panose="020B0609020204030204" pitchFamily="49" charset="0"/>
              </a:rPr>
              <a:t>x108 = (x107 &gt;&gt; </a:t>
            </a:r>
            <a:r>
              <a:rPr lang="en-US" sz="300" dirty="0">
                <a:solidFill>
                  <a:srgbClr val="005CC5"/>
                </a:solidFill>
                <a:latin typeface="Consolas" panose="020B0609020204030204" pitchFamily="49" charset="0"/>
              </a:rPr>
              <a:t>26</a:t>
            </a:r>
            <a:r>
              <a:rPr lang="en-US" sz="300" dirty="0">
                <a:latin typeface="Consolas" panose="020B0609020204030204" pitchFamily="49" charset="0"/>
              </a:rPr>
              <a:t>);</a:t>
            </a:r>
          </a:p>
          <a:p>
            <a:pPr fontAlgn="t"/>
            <a:r>
              <a:rPr lang="fr-FR" sz="300" dirty="0">
                <a:latin typeface="Consolas" panose="020B0609020204030204" pitchFamily="49" charset="0"/>
              </a:rPr>
              <a:t>x109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)(x107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x110 = (x108 + x77);</a:t>
            </a:r>
          </a:p>
          <a:p>
            <a:pPr fontAlgn="t"/>
            <a:r>
              <a:rPr lang="en-US" sz="300" dirty="0">
                <a:latin typeface="Consolas" panose="020B0609020204030204" pitchFamily="49" charset="0"/>
              </a:rPr>
              <a:t>x111 = (x110 &gt;&gt; </a:t>
            </a:r>
            <a:r>
              <a:rPr lang="en-US" sz="300" dirty="0">
                <a:solidFill>
                  <a:srgbClr val="005CC5"/>
                </a:solidFill>
                <a:latin typeface="Consolas" panose="020B0609020204030204" pitchFamily="49" charset="0"/>
              </a:rPr>
              <a:t>25</a:t>
            </a:r>
            <a:r>
              <a:rPr lang="en-US" sz="300" dirty="0">
                <a:latin typeface="Consolas" panose="020B0609020204030204" pitchFamily="49" charset="0"/>
              </a:rPr>
              <a:t>);</a:t>
            </a:r>
          </a:p>
          <a:p>
            <a:pPr fontAlgn="t"/>
            <a:r>
              <a:rPr lang="fr-FR" sz="300" dirty="0">
                <a:latin typeface="Consolas" panose="020B0609020204030204" pitchFamily="49" charset="0"/>
              </a:rPr>
              <a:t>x112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)(x110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0x1ffffff</a:t>
            </a:r>
            <a:r>
              <a:rPr lang="fr-FR" sz="300" dirty="0">
                <a:latin typeface="Consolas" panose="020B0609020204030204" pitchFamily="49" charset="0"/>
              </a:rPr>
              <a:t>));</a:t>
            </a:r>
          </a:p>
          <a:p>
            <a:pPr fontAlgn="t"/>
            <a:r>
              <a:rPr lang="nl-NL" sz="300" dirty="0">
                <a:latin typeface="Consolas" panose="020B0609020204030204" pitchFamily="49" charset="0"/>
              </a:rPr>
              <a:t>x113 = (x111 * </a:t>
            </a:r>
            <a:r>
              <a:rPr lang="nl-NL" sz="300" dirty="0">
                <a:solidFill>
                  <a:srgbClr val="005CC5"/>
                </a:solidFill>
                <a:latin typeface="Consolas" panose="020B0609020204030204" pitchFamily="49" charset="0"/>
              </a:rPr>
              <a:t>UINT8_C</a:t>
            </a:r>
            <a:r>
              <a:rPr lang="nl-NL" sz="300" dirty="0">
                <a:latin typeface="Consolas" panose="020B0609020204030204" pitchFamily="49" charset="0"/>
              </a:rPr>
              <a:t>(</a:t>
            </a:r>
            <a:r>
              <a:rPr lang="nl-NL" sz="300" dirty="0">
                <a:solidFill>
                  <a:srgbClr val="005CC5"/>
                </a:solidFill>
                <a:latin typeface="Consolas" panose="020B0609020204030204" pitchFamily="49" charset="0"/>
              </a:rPr>
              <a:t>0x13</a:t>
            </a:r>
            <a:r>
              <a:rPr lang="nl-NL" sz="300" dirty="0">
                <a:latin typeface="Consolas" panose="020B0609020204030204" pitchFamily="49" charset="0"/>
              </a:rPr>
              <a:t>));</a:t>
            </a:r>
          </a:p>
          <a:p>
            <a:pPr fontAlgn="t"/>
            <a:r>
              <a:rPr lang="en-US" sz="300" dirty="0">
                <a:latin typeface="Consolas" panose="020B0609020204030204" pitchFamily="49" charset="0"/>
              </a:rPr>
              <a:t>x114 = (x76 + x113);</a:t>
            </a:r>
          </a:p>
          <a:p>
            <a:pPr fontAlgn="t"/>
            <a:r>
              <a:rPr lang="fr-FR" sz="300" dirty="0">
                <a:latin typeface="Consolas" panose="020B0609020204030204" pitchFamily="49" charset="0"/>
              </a:rPr>
              <a:t>x115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)(x114 &gt;&gt; </a:t>
            </a:r>
            <a:r>
              <a:rPr lang="fr-FR" sz="300" dirty="0">
                <a:solidFill>
                  <a:srgbClr val="005CC5"/>
                </a:solidFill>
                <a:latin typeface="Consolas" panose="020B0609020204030204" pitchFamily="49" charset="0"/>
              </a:rPr>
              <a:t>26</a:t>
            </a:r>
            <a:r>
              <a:rPr lang="fr-FR" sz="300" dirty="0">
                <a:latin typeface="Consolas" panose="020B0609020204030204" pitchFamily="49" charset="0"/>
              </a:rPr>
              <a:t>);</a:t>
            </a:r>
          </a:p>
          <a:p>
            <a:pPr fontAlgn="t"/>
            <a:r>
              <a:rPr lang="fr-FR" sz="300" dirty="0">
                <a:latin typeface="Consolas" panose="020B0609020204030204" pitchFamily="49" charset="0"/>
              </a:rPr>
              <a:t>x116 = (</a:t>
            </a:r>
            <a:r>
              <a:rPr lang="fr-FR" sz="300" dirty="0">
                <a:solidFill>
                  <a:srgbClr val="005CC5"/>
                </a:solidFill>
                <a:latin typeface="Consolas" panose="020B0609020204030204" pitchFamily="49" charset="0"/>
              </a:rPr>
              <a:t>uint32_t</a:t>
            </a:r>
            <a:r>
              <a:rPr lang="fr-FR" sz="300" dirty="0">
                <a:latin typeface="Consolas" panose="020B0609020204030204" pitchFamily="49" charset="0"/>
              </a:rPr>
              <a:t>)(x114 &amp; </a:t>
            </a:r>
            <a:r>
              <a:rPr lang="fr-FR" sz="300" dirty="0">
                <a:solidFill>
                  <a:srgbClr val="005CC5"/>
                </a:solidFill>
                <a:latin typeface="Consolas" panose="020B0609020204030204" pitchFamily="49" charset="0"/>
              </a:rPr>
              <a:t>UINT32_C</a:t>
            </a:r>
            <a:r>
              <a:rPr lang="fr-FR" sz="300" dirty="0">
                <a:latin typeface="Consolas" panose="020B0609020204030204" pitchFamily="49" charset="0"/>
              </a:rPr>
              <a:t>(</a:t>
            </a:r>
            <a:r>
              <a:rPr lang="fr-FR" sz="300" dirty="0">
                <a:solidFill>
                  <a:srgbClr val="005CC5"/>
                </a:solidFill>
                <a:latin typeface="Consolas" panose="020B0609020204030204" pitchFamily="49" charset="0"/>
              </a:rPr>
              <a:t>0x3ffffff</a:t>
            </a:r>
            <a:r>
              <a:rPr lang="fr-FR" sz="300" dirty="0">
                <a:latin typeface="Consolas" panose="020B0609020204030204" pitchFamily="49" charset="0"/>
              </a:rPr>
              <a:t>));</a:t>
            </a:r>
          </a:p>
          <a:p>
            <a:pPr fontAlgn="t"/>
            <a:r>
              <a:rPr lang="en-US" sz="300" dirty="0">
                <a:latin typeface="Consolas" panose="020B0609020204030204" pitchFamily="49" charset="0"/>
              </a:rPr>
              <a:t>x117 = (x115 + x88);</a:t>
            </a:r>
          </a:p>
          <a:p>
            <a:pPr fontAlgn="t"/>
            <a:r>
              <a:rPr lang="it-IT" sz="300" dirty="0">
                <a:latin typeface="Consolas" panose="020B0609020204030204" pitchFamily="49" charset="0"/>
              </a:rPr>
              <a:t>x118 = (fiat_25519_uint1)(x117 &gt;&gt; </a:t>
            </a:r>
            <a:r>
              <a:rPr lang="it-IT" sz="300" dirty="0">
                <a:solidFill>
                  <a:srgbClr val="005CC5"/>
                </a:solidFill>
                <a:latin typeface="Consolas" panose="020B0609020204030204" pitchFamily="49" charset="0"/>
              </a:rPr>
              <a:t>25</a:t>
            </a:r>
            <a:r>
              <a:rPr lang="it-IT" sz="300" dirty="0">
                <a:latin typeface="Consolas" panose="020B0609020204030204" pitchFamily="49" charset="0"/>
              </a:rPr>
              <a:t>);</a:t>
            </a:r>
          </a:p>
          <a:p>
            <a:pPr fontAlgn="t"/>
            <a:r>
              <a:rPr lang="en-US" sz="300" dirty="0">
                <a:latin typeface="Consolas" panose="020B0609020204030204" pitchFamily="49" charset="0"/>
              </a:rPr>
              <a:t>x119 = (x117 &amp; </a:t>
            </a:r>
            <a:r>
              <a:rPr lang="en-US" sz="300" dirty="0">
                <a:solidFill>
                  <a:srgbClr val="005CC5"/>
                </a:solidFill>
                <a:latin typeface="Consolas" panose="020B0609020204030204" pitchFamily="49" charset="0"/>
              </a:rPr>
              <a:t>UINT32_C</a:t>
            </a:r>
            <a:r>
              <a:rPr lang="en-US" sz="300" dirty="0">
                <a:latin typeface="Consolas" panose="020B0609020204030204" pitchFamily="49" charset="0"/>
              </a:rPr>
              <a:t>(</a:t>
            </a:r>
            <a:r>
              <a:rPr lang="en-US" sz="300" dirty="0">
                <a:solidFill>
                  <a:srgbClr val="005CC5"/>
                </a:solidFill>
                <a:latin typeface="Consolas" panose="020B0609020204030204" pitchFamily="49" charset="0"/>
              </a:rPr>
              <a:t>0x1ffffff</a:t>
            </a:r>
            <a:r>
              <a:rPr lang="en-US" sz="300" dirty="0">
                <a:latin typeface="Consolas" panose="020B0609020204030204" pitchFamily="49" charset="0"/>
              </a:rPr>
              <a:t>));</a:t>
            </a:r>
          </a:p>
          <a:p>
            <a:pPr fontAlgn="t"/>
            <a:r>
              <a:rPr lang="en-US" sz="300" dirty="0">
                <a:latin typeface="Consolas" panose="020B0609020204030204" pitchFamily="49" charset="0"/>
              </a:rPr>
              <a:t>x120 = (x118 + x91);</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0</a:t>
            </a:r>
            <a:r>
              <a:rPr lang="en-US" sz="300" dirty="0">
                <a:latin typeface="Consolas" panose="020B0609020204030204" pitchFamily="49" charset="0"/>
              </a:rPr>
              <a:t>] = x116;</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1</a:t>
            </a:r>
            <a:r>
              <a:rPr lang="en-US" sz="300" dirty="0">
                <a:latin typeface="Consolas" panose="020B0609020204030204" pitchFamily="49" charset="0"/>
              </a:rPr>
              <a:t>] = x119;</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2</a:t>
            </a:r>
            <a:r>
              <a:rPr lang="en-US" sz="300" dirty="0">
                <a:latin typeface="Consolas" panose="020B0609020204030204" pitchFamily="49" charset="0"/>
              </a:rPr>
              <a:t>] = x120;</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3</a:t>
            </a:r>
            <a:r>
              <a:rPr lang="en-US" sz="300" dirty="0">
                <a:latin typeface="Consolas" panose="020B0609020204030204" pitchFamily="49" charset="0"/>
              </a:rPr>
              <a:t>] = x94;</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4</a:t>
            </a:r>
            <a:r>
              <a:rPr lang="en-US" sz="300" dirty="0">
                <a:latin typeface="Consolas" panose="020B0609020204030204" pitchFamily="49" charset="0"/>
              </a:rPr>
              <a:t>] = x97;</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5</a:t>
            </a:r>
            <a:r>
              <a:rPr lang="en-US" sz="300" dirty="0">
                <a:latin typeface="Consolas" panose="020B0609020204030204" pitchFamily="49" charset="0"/>
              </a:rPr>
              <a:t>] = x100;</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6</a:t>
            </a:r>
            <a:r>
              <a:rPr lang="en-US" sz="300" dirty="0">
                <a:latin typeface="Consolas" panose="020B0609020204030204" pitchFamily="49" charset="0"/>
              </a:rPr>
              <a:t>] = x103;</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7</a:t>
            </a:r>
            <a:r>
              <a:rPr lang="en-US" sz="300" dirty="0">
                <a:latin typeface="Consolas" panose="020B0609020204030204" pitchFamily="49" charset="0"/>
              </a:rPr>
              <a:t>] = x106;</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8</a:t>
            </a:r>
            <a:r>
              <a:rPr lang="en-US" sz="300" dirty="0">
                <a:latin typeface="Consolas" panose="020B0609020204030204" pitchFamily="49" charset="0"/>
              </a:rPr>
              <a:t>] = x109;</a:t>
            </a:r>
          </a:p>
          <a:p>
            <a:pPr fontAlgn="t"/>
            <a:r>
              <a:rPr lang="en-US" sz="300" dirty="0">
                <a:latin typeface="Consolas" panose="020B0609020204030204" pitchFamily="49" charset="0"/>
              </a:rPr>
              <a:t>out1[</a:t>
            </a:r>
            <a:r>
              <a:rPr lang="en-US" sz="300" dirty="0">
                <a:solidFill>
                  <a:srgbClr val="005CC5"/>
                </a:solidFill>
                <a:latin typeface="Consolas" panose="020B0609020204030204" pitchFamily="49" charset="0"/>
              </a:rPr>
              <a:t>9</a:t>
            </a:r>
            <a:r>
              <a:rPr lang="en-US" sz="300" dirty="0">
                <a:latin typeface="Consolas" panose="020B0609020204030204" pitchFamily="49" charset="0"/>
              </a:rPr>
              <a:t>] = x112;</a:t>
            </a:r>
          </a:p>
          <a:p>
            <a:pPr fontAlgn="t"/>
            <a:r>
              <a:rPr lang="en-US" sz="300" dirty="0">
                <a:latin typeface="Consolas" panose="020B0609020204030204" pitchFamily="49" charset="0"/>
              </a:rPr>
              <a:t>}</a:t>
            </a:r>
          </a:p>
        </p:txBody>
      </p:sp>
      <p:sp>
        <p:nvSpPr>
          <p:cNvPr id="19" name="Arrow: Right 18">
            <a:extLst>
              <a:ext uri="{FF2B5EF4-FFF2-40B4-BE49-F238E27FC236}">
                <a16:creationId xmlns:a16="http://schemas.microsoft.com/office/drawing/2014/main" id="{5831D042-964A-42BC-B965-EDE19A60B54B}"/>
              </a:ext>
            </a:extLst>
          </p:cNvPr>
          <p:cNvSpPr/>
          <p:nvPr/>
        </p:nvSpPr>
        <p:spPr>
          <a:xfrm rot="19800000">
            <a:off x="5120516" y="2158496"/>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p:sp>
        <p:nvSpPr>
          <p:cNvPr id="20" name="Arrow: Right 19">
            <a:extLst>
              <a:ext uri="{FF2B5EF4-FFF2-40B4-BE49-F238E27FC236}">
                <a16:creationId xmlns:a16="http://schemas.microsoft.com/office/drawing/2014/main" id="{93783420-37AC-442E-A697-1CEEF5050278}"/>
              </a:ext>
            </a:extLst>
          </p:cNvPr>
          <p:cNvSpPr/>
          <p:nvPr/>
        </p:nvSpPr>
        <p:spPr>
          <a:xfrm rot="1800000">
            <a:off x="5120516" y="4132199"/>
            <a:ext cx="1998570" cy="171643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Partial Evaluation</a:t>
            </a:r>
          </a:p>
        </p:txBody>
      </p:sp>
      <p:sp>
        <p:nvSpPr>
          <p:cNvPr id="16" name="TextBox 15">
            <a:extLst>
              <a:ext uri="{FF2B5EF4-FFF2-40B4-BE49-F238E27FC236}">
                <a16:creationId xmlns:a16="http://schemas.microsoft.com/office/drawing/2014/main" id="{55B58841-9252-40B6-BCE7-2498942AA6D4}"/>
              </a:ext>
            </a:extLst>
          </p:cNvPr>
          <p:cNvSpPr txBox="1"/>
          <p:nvPr/>
        </p:nvSpPr>
        <p:spPr>
          <a:xfrm>
            <a:off x="7151665" y="3685371"/>
            <a:ext cx="2179320" cy="369332"/>
          </a:xfrm>
          <a:prstGeom prst="rect">
            <a:avLst/>
          </a:prstGeom>
          <a:noFill/>
        </p:spPr>
        <p:txBody>
          <a:bodyPr wrap="square" rtlCol="0">
            <a:spAutoFit/>
          </a:bodyPr>
          <a:lstStyle/>
          <a:p>
            <a:r>
              <a:rPr lang="en-US" dirty="0"/>
              <a:t>32-bit square</a:t>
            </a:r>
          </a:p>
        </p:txBody>
      </p:sp>
      <p:sp>
        <p:nvSpPr>
          <p:cNvPr id="22" name="TextBox 21">
            <a:extLst>
              <a:ext uri="{FF2B5EF4-FFF2-40B4-BE49-F238E27FC236}">
                <a16:creationId xmlns:a16="http://schemas.microsoft.com/office/drawing/2014/main" id="{B65ADA58-40FC-4FEF-BB68-8C0F04CA9043}"/>
              </a:ext>
            </a:extLst>
          </p:cNvPr>
          <p:cNvSpPr txBox="1"/>
          <p:nvPr/>
        </p:nvSpPr>
        <p:spPr>
          <a:xfrm>
            <a:off x="7151665" y="1520428"/>
            <a:ext cx="2179320" cy="369332"/>
          </a:xfrm>
          <a:prstGeom prst="rect">
            <a:avLst/>
          </a:prstGeom>
          <a:noFill/>
        </p:spPr>
        <p:txBody>
          <a:bodyPr wrap="square" rtlCol="0">
            <a:spAutoFit/>
          </a:bodyPr>
          <a:lstStyle/>
          <a:p>
            <a:r>
              <a:rPr lang="en-US" dirty="0"/>
              <a:t>64-bit square</a:t>
            </a:r>
          </a:p>
        </p:txBody>
      </p:sp>
    </p:spTree>
    <p:extLst>
      <p:ext uri="{BB962C8B-B14F-4D97-AF65-F5344CB8AC3E}">
        <p14:creationId xmlns:p14="http://schemas.microsoft.com/office/powerpoint/2010/main" val="362267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is slow</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23</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What is a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58016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DFEE-E579-C74B-BBA7-A854A6884620}"/>
              </a:ext>
            </a:extLst>
          </p:cNvPr>
          <p:cNvSpPr>
            <a:spLocks noGrp="1"/>
          </p:cNvSpPr>
          <p:nvPr>
            <p:ph type="title"/>
          </p:nvPr>
        </p:nvSpPr>
        <p:spPr>
          <a:xfrm>
            <a:off x="838200" y="500062"/>
            <a:ext cx="10515600" cy="1325563"/>
          </a:xfrm>
        </p:spPr>
        <p:txBody>
          <a:bodyPr/>
          <a:lstStyle/>
          <a:p>
            <a:r>
              <a:rPr lang="en-US" dirty="0"/>
              <a:t>Our Approach</a:t>
            </a:r>
          </a:p>
        </p:txBody>
      </p:sp>
      <p:sp>
        <p:nvSpPr>
          <p:cNvPr id="3" name="Content Placeholder 2">
            <a:extLst>
              <a:ext uri="{FF2B5EF4-FFF2-40B4-BE49-F238E27FC236}">
                <a16:creationId xmlns:a16="http://schemas.microsoft.com/office/drawing/2014/main" id="{7A238148-CF07-DD48-8667-8AE66D57C532}"/>
              </a:ext>
            </a:extLst>
          </p:cNvPr>
          <p:cNvSpPr>
            <a:spLocks noGrp="1"/>
          </p:cNvSpPr>
          <p:nvPr>
            <p:ph idx="1"/>
          </p:nvPr>
        </p:nvSpPr>
        <p:spPr/>
        <p:txBody>
          <a:bodyPr/>
          <a:lstStyle/>
          <a:p>
            <a:r>
              <a:rPr lang="en-US" dirty="0"/>
              <a:t>Dig deep to find the places of asymptotic blowup</a:t>
            </a:r>
          </a:p>
          <a:p>
            <a:r>
              <a:rPr lang="en-US" dirty="0"/>
              <a:t>Understand the precise source of the blowup</a:t>
            </a:r>
          </a:p>
          <a:p>
            <a:r>
              <a:rPr lang="en-US" dirty="0"/>
              <a:t>Fuse the different compiler passes deeply </a:t>
            </a:r>
          </a:p>
          <a:p>
            <a:endParaRPr lang="en-US" dirty="0"/>
          </a:p>
        </p:txBody>
      </p:sp>
      <p:sp>
        <p:nvSpPr>
          <p:cNvPr id="4" name="Date Placeholder 3">
            <a:extLst>
              <a:ext uri="{FF2B5EF4-FFF2-40B4-BE49-F238E27FC236}">
                <a16:creationId xmlns:a16="http://schemas.microsoft.com/office/drawing/2014/main" id="{8D2C1DE0-304E-B048-8B39-90B0B62A63F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C13CED9-2057-5E45-A265-C1EB5E8643F4}"/>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3320331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Requirements for Partial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412794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eliminating function call overhead in the generated code, which is important for output code performance</a:t>
            </a:r>
          </a:p>
          <a:p>
            <a:pPr>
              <a:lnSpc>
                <a:spcPct val="100000"/>
              </a:lnSpc>
            </a:pPr>
            <a:endParaRPr lang="en-US" dirty="0"/>
          </a:p>
          <a:p>
            <a:pPr>
              <a:lnSpc>
                <a:spcPct val="100000"/>
              </a:lnSpc>
            </a:pPr>
            <a:r>
              <a:rPr lang="en-US" dirty="0"/>
              <a:t>Example: ((</a:t>
            </a:r>
            <a:r>
              <a:rPr lang="el-GR" dirty="0"/>
              <a:t>λ</a:t>
            </a:r>
            <a:r>
              <a:rPr lang="en-US" dirty="0"/>
              <a:t> x. x + 5) 2) ⇝ 2 + 5</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49047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l-GR" dirty="0" err="1"/>
              <a:t>ιδ</a:t>
            </a:r>
            <a:r>
              <a:rPr lang="el-GR" dirty="0"/>
              <a:t>-</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precomputation and eliminating function call overhead</a:t>
            </a:r>
          </a:p>
          <a:p>
            <a:pPr>
              <a:lnSpc>
                <a:spcPct val="100000"/>
              </a:lnSpc>
            </a:pPr>
            <a:r>
              <a:rPr lang="en-US" dirty="0"/>
              <a:t>Arithmetic simplification necessary for getting right </a:t>
            </a:r>
            <a:r>
              <a:rPr lang="en-US" dirty="0" err="1"/>
              <a:t>asymptotics</a:t>
            </a:r>
            <a:r>
              <a:rPr lang="en-US" dirty="0"/>
              <a:t> of generated lines of code in fiat-crypto (quadratic vs. quartic)</a:t>
            </a:r>
          </a:p>
          <a:p>
            <a:pPr>
              <a:lnSpc>
                <a:spcPct val="100000"/>
              </a:lnSpc>
            </a:pPr>
            <a:r>
              <a:rPr lang="en-US" dirty="0"/>
              <a:t>Example:</a:t>
            </a:r>
            <a:br>
              <a:rPr lang="en-US" dirty="0"/>
            </a:br>
            <a:r>
              <a:rPr lang="en-US" dirty="0"/>
              <a:t>map (</a:t>
            </a:r>
            <a:r>
              <a:rPr lang="el-GR" dirty="0"/>
              <a:t>λ</a:t>
            </a:r>
            <a:r>
              <a:rPr lang="en-US" dirty="0"/>
              <a:t> x. x + 5) [0; 1; z] ⇝ [(</a:t>
            </a:r>
            <a:r>
              <a:rPr lang="el-GR" dirty="0"/>
              <a:t>λ</a:t>
            </a:r>
            <a:r>
              <a:rPr lang="en-US" dirty="0"/>
              <a:t> x. x + 5) 0; (</a:t>
            </a:r>
            <a:r>
              <a:rPr lang="el-GR" dirty="0"/>
              <a:t>λ</a:t>
            </a:r>
            <a:r>
              <a:rPr lang="en-US" dirty="0"/>
              <a:t> x. x + 5) 1; (</a:t>
            </a:r>
            <a:r>
              <a:rPr lang="el-GR" dirty="0"/>
              <a:t>λ</a:t>
            </a:r>
            <a:r>
              <a:rPr lang="en-US" dirty="0"/>
              <a:t> x. x + 5) z]</a:t>
            </a:r>
          </a:p>
          <a:p>
            <a:pPr lvl="1">
              <a:lnSpc>
                <a:spcPct val="100000"/>
              </a:lnSpc>
            </a:pPr>
            <a:r>
              <a:rPr lang="en-US" dirty="0"/>
              <a:t>Note that this leaves β </a:t>
            </a:r>
            <a:r>
              <a:rPr lang="en-US" dirty="0" err="1"/>
              <a:t>redexes</a:t>
            </a:r>
            <a:endParaRPr lang="en-US" dirty="0"/>
          </a:p>
          <a:p>
            <a:pPr lvl="1">
              <a:lnSpc>
                <a:spcPct val="100000"/>
              </a:lnSpc>
            </a:pPr>
            <a:r>
              <a:rPr lang="en-US" dirty="0"/>
              <a:t>Without β-reduction, this can blow up code size</a:t>
            </a:r>
          </a:p>
          <a:p>
            <a:pPr>
              <a:lnSpc>
                <a:spcPct val="100000"/>
              </a:lnSpc>
            </a:pPr>
            <a:r>
              <a:rPr lang="en-US" dirty="0"/>
              <a:t>Fusing rewriting with β-reduction in a way that scales</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3512672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Necessary for avoiding exponential blowup in generated code size</a:t>
            </a:r>
          </a:p>
          <a:p>
            <a:pPr>
              <a:lnSpc>
                <a:spcPct val="100000"/>
              </a:lnSpc>
            </a:pPr>
            <a:endParaRPr lang="en-US" dirty="0"/>
          </a:p>
          <a:p>
            <a:pPr>
              <a:lnSpc>
                <a:spcPct val="100000"/>
              </a:lnSpc>
            </a:pPr>
            <a:r>
              <a:rPr lang="en-US" dirty="0"/>
              <a:t>Example:</a:t>
            </a:r>
            <a:br>
              <a:rPr lang="en-US" dirty="0"/>
            </a:br>
            <a:r>
              <a:rPr lang="en-US" dirty="0"/>
              <a:t>map f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[z; z; z])</a:t>
            </a:r>
            <a:br>
              <a:rPr lang="en-US" dirty="0"/>
            </a:br>
            <a:r>
              <a:rPr lang="en-US" dirty="0"/>
              <a:t>⇝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map f [z; z; z]</a:t>
            </a:r>
            <a:br>
              <a:rPr lang="en-US" dirty="0"/>
            </a:br>
            <a:r>
              <a:rPr lang="en-US" dirty="0">
                <a:solidFill>
                  <a:schemeClr val="bg1">
                    <a:lumMod val="50000"/>
                  </a:schemeClr>
                </a:solidFill>
              </a:rPr>
              <a:t>⇝ </a:t>
            </a:r>
            <a:r>
              <a:rPr lang="en-US" b="1" dirty="0">
                <a:solidFill>
                  <a:schemeClr val="bg1">
                    <a:lumMod val="50000"/>
                  </a:schemeClr>
                </a:solidFill>
              </a:rPr>
              <a:t>let</a:t>
            </a:r>
            <a:r>
              <a:rPr lang="en-US" dirty="0">
                <a:solidFill>
                  <a:schemeClr val="bg1">
                    <a:lumMod val="50000"/>
                  </a:schemeClr>
                </a:solidFill>
              </a:rPr>
              <a:t> y := x + x </a:t>
            </a:r>
            <a:r>
              <a:rPr lang="en-US" b="1" dirty="0">
                <a:solidFill>
                  <a:schemeClr val="bg1">
                    <a:lumMod val="50000"/>
                  </a:schemeClr>
                </a:solidFill>
              </a:rPr>
              <a:t>in</a:t>
            </a:r>
            <a:r>
              <a:rPr lang="en-US" dirty="0">
                <a:solidFill>
                  <a:schemeClr val="bg1">
                    <a:lumMod val="50000"/>
                  </a:schemeClr>
                </a:solidFill>
              </a:rPr>
              <a:t> </a:t>
            </a:r>
            <a:r>
              <a:rPr lang="en-US" b="1" dirty="0">
                <a:solidFill>
                  <a:schemeClr val="bg1">
                    <a:lumMod val="50000"/>
                  </a:schemeClr>
                </a:solidFill>
              </a:rPr>
              <a:t>let </a:t>
            </a:r>
            <a:r>
              <a:rPr lang="en-US" dirty="0">
                <a:solidFill>
                  <a:schemeClr val="bg1">
                    <a:lumMod val="50000"/>
                  </a:schemeClr>
                </a:solidFill>
              </a:rPr>
              <a:t>z := y + y </a:t>
            </a:r>
            <a:r>
              <a:rPr lang="en-US" b="1" dirty="0">
                <a:solidFill>
                  <a:schemeClr val="bg1">
                    <a:lumMod val="50000"/>
                  </a:schemeClr>
                </a:solidFill>
              </a:rPr>
              <a:t>in </a:t>
            </a:r>
            <a:r>
              <a:rPr lang="en-US" dirty="0">
                <a:solidFill>
                  <a:schemeClr val="bg1">
                    <a:lumMod val="50000"/>
                  </a:schemeClr>
                </a:solidFill>
              </a:rPr>
              <a:t>[f z; f z; f z]</a:t>
            </a:r>
          </a:p>
          <a:p>
            <a:pPr>
              <a:lnSpc>
                <a:spcPct val="100000"/>
              </a:lnSpc>
            </a:pPr>
            <a:endParaRPr lang="en-US" dirty="0"/>
          </a:p>
          <a:p>
            <a:pPr>
              <a:lnSpc>
                <a:spcPct val="100000"/>
              </a:lnSpc>
            </a:pPr>
            <a:r>
              <a:rPr lang="en-US" dirty="0"/>
              <a:t>Fusing this with β- and </a:t>
            </a:r>
            <a:r>
              <a:rPr lang="el-GR" dirty="0"/>
              <a:t>ι</a:t>
            </a:r>
            <a:r>
              <a:rPr lang="en-US" dirty="0"/>
              <a:t>- reduction</a:t>
            </a:r>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97388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509F1F5-27D4-4A9C-AE1D-01D4429D29C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3573" y="2943110"/>
            <a:ext cx="3867597" cy="2578397"/>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      Fiat Crypto</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Joint work with Andres </a:t>
            </a:r>
            <a:r>
              <a:rPr lang="en-US" dirty="0" err="1"/>
              <a:t>Erbsen</a:t>
            </a:r>
            <a:r>
              <a:rPr lang="en-US" dirty="0"/>
              <a:t>, Jade </a:t>
            </a:r>
            <a:r>
              <a:rPr lang="en-US" dirty="0" err="1"/>
              <a:t>Philipoom</a:t>
            </a:r>
            <a:r>
              <a:rPr lang="en-US" dirty="0"/>
              <a:t>, Adam </a:t>
            </a:r>
            <a:r>
              <a:rPr lang="en-US" dirty="0" err="1"/>
              <a:t>Chlipala</a:t>
            </a:r>
            <a:r>
              <a:rPr lang="en-US" dirty="0"/>
              <a:t>, et al</a:t>
            </a:r>
          </a:p>
          <a:p>
            <a:pPr>
              <a:lnSpc>
                <a:spcPct val="150000"/>
              </a:lnSpc>
            </a:pPr>
            <a:r>
              <a:rPr lang="en-US" dirty="0"/>
              <a:t>Used in </a:t>
            </a:r>
            <a:r>
              <a:rPr lang="en-US" i="1" dirty="0"/>
              <a:t>majority</a:t>
            </a:r>
            <a:r>
              <a:rPr lang="en-US" dirty="0"/>
              <a:t> of secure connections from web browsers</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2362795" y="5867683"/>
            <a:ext cx="8417689" cy="1015663"/>
          </a:xfrm>
          <a:prstGeom prst="rect">
            <a:avLst/>
          </a:prstGeom>
          <a:noFill/>
        </p:spPr>
        <p:txBody>
          <a:bodyPr wrap="none" rtlCol="0">
            <a:spAutoFit/>
          </a:bodyPr>
          <a:lstStyle/>
          <a:p>
            <a:pPr algn="ctr"/>
            <a:r>
              <a:rPr lang="en-US" sz="1000" dirty="0"/>
              <a:t>Firefox Logo from https://www-archive.mozilla.org/foundation/identity-guidelines/firefox </a:t>
            </a:r>
          </a:p>
          <a:p>
            <a:pPr algn="ctr"/>
            <a:r>
              <a:rPr lang="en-US" sz="1000" dirty="0"/>
              <a:t>HTTPS image modified from image by Sean </a:t>
            </a:r>
            <a:r>
              <a:rPr lang="en-US" sz="1000" dirty="0" err="1"/>
              <a:t>MacEntee</a:t>
            </a:r>
            <a:r>
              <a:rPr lang="en-US" sz="1000" dirty="0"/>
              <a:t>, </a:t>
            </a:r>
            <a:r>
              <a:rPr lang="en-US" sz="1000" dirty="0">
                <a:hlinkClick r:id="rId5"/>
              </a:rPr>
              <a:t>CC BY 2.0</a:t>
            </a:r>
            <a:r>
              <a:rPr lang="en-US" sz="1000" dirty="0"/>
              <a:t>, via </a:t>
            </a:r>
            <a:r>
              <a:rPr lang="en-US" sz="1000" dirty="0">
                <a:hlinkClick r:id="rId6"/>
              </a:rPr>
              <a:t>Wikimedia Commons</a:t>
            </a:r>
            <a:endParaRPr lang="en-US" sz="1000" dirty="0"/>
          </a:p>
          <a:p>
            <a:pPr algn="ctr"/>
            <a:r>
              <a:rPr lang="en-US" sz="1000" dirty="0"/>
              <a:t>Chrome logo from https://www.logo.wine/logo/Google_Chrome ©2018 Google LLC All rights reserved. Chrome is a trademark of Google LLC.</a:t>
            </a:r>
          </a:p>
          <a:p>
            <a:pPr algn="ctr"/>
            <a:r>
              <a:rPr lang="en-US" sz="1000" dirty="0"/>
              <a:t>Go Logo By The Go Authors - https://blog.golang.org/go-brand, Public Domain, </a:t>
            </a:r>
            <a:r>
              <a:rPr lang="en-US" sz="1000" dirty="0">
                <a:hlinkClick r:id="rId7"/>
              </a:rPr>
              <a:t>https://commons.wikimedia.org/w/index.php?curid=82371649</a:t>
            </a:r>
            <a:endParaRPr lang="en-US" sz="1000" dirty="0"/>
          </a:p>
          <a:p>
            <a:pPr algn="ctr"/>
            <a:r>
              <a:rPr lang="en-US" sz="1000" dirty="0"/>
              <a:t>File:Logo of </a:t>
            </a:r>
            <a:r>
              <a:rPr lang="en-US" sz="1000" dirty="0" err="1"/>
              <a:t>WireGuard.svg</a:t>
            </a:r>
            <a:r>
              <a:rPr lang="en-US" sz="1000" dirty="0"/>
              <a:t>. (2020, April 21). Wikimedia Commons, the free media repository. Retrieved 23:20, November 28, 2020 from </a:t>
            </a:r>
            <a:r>
              <a:rPr lang="en-US" sz="1000" dirty="0">
                <a:hlinkClick r:id="rId8"/>
              </a:rPr>
              <a:t>Wikimedia Commons</a:t>
            </a:r>
          </a:p>
          <a:p>
            <a:pPr algn="ctr"/>
            <a:r>
              <a:rPr lang="en-US" sz="1000" dirty="0"/>
              <a:t>Libra logo from By Libra Association - https://libra.org/, Public Domain, https://commons.wikimedia.org/w/index.php?curid=79808006</a:t>
            </a:r>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3764" y="3653717"/>
            <a:ext cx="3535680" cy="1767840"/>
          </a:xfrm>
          <a:prstGeom prst="rect">
            <a:avLst/>
          </a:prstGeom>
        </p:spPr>
      </p:pic>
      <p:pic>
        <p:nvPicPr>
          <p:cNvPr id="7" name="Picture 6">
            <a:extLst>
              <a:ext uri="{FF2B5EF4-FFF2-40B4-BE49-F238E27FC236}">
                <a16:creationId xmlns:a16="http://schemas.microsoft.com/office/drawing/2014/main" id="{FD46F495-9527-4B00-9D63-184DA8F1B2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8200" y="459241"/>
            <a:ext cx="703893" cy="937794"/>
          </a:xfrm>
          <a:prstGeom prst="rect">
            <a:avLst/>
          </a:prstGeom>
        </p:spPr>
      </p:pic>
      <p:pic>
        <p:nvPicPr>
          <p:cNvPr id="10" name="Picture 9">
            <a:extLst>
              <a:ext uri="{FF2B5EF4-FFF2-40B4-BE49-F238E27FC236}">
                <a16:creationId xmlns:a16="http://schemas.microsoft.com/office/drawing/2014/main" id="{93951E91-1638-44B9-BF22-4AE14BF936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5397" y="3633328"/>
            <a:ext cx="2438095" cy="2438095"/>
          </a:xfrm>
          <a:prstGeom prst="rect">
            <a:avLst/>
          </a:prstGeom>
        </p:spPr>
      </p:pic>
      <p:pic>
        <p:nvPicPr>
          <p:cNvPr id="16" name="Graphic 15">
            <a:extLst>
              <a:ext uri="{FF2B5EF4-FFF2-40B4-BE49-F238E27FC236}">
                <a16:creationId xmlns:a16="http://schemas.microsoft.com/office/drawing/2014/main" id="{F9F51748-9557-45F6-97FB-489FE0B0FD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97349" y="3295369"/>
            <a:ext cx="1952625" cy="733425"/>
          </a:xfrm>
          <a:prstGeom prst="rect">
            <a:avLst/>
          </a:prstGeom>
        </p:spPr>
      </p:pic>
      <p:pic>
        <p:nvPicPr>
          <p:cNvPr id="18" name="Graphic 17">
            <a:extLst>
              <a:ext uri="{FF2B5EF4-FFF2-40B4-BE49-F238E27FC236}">
                <a16:creationId xmlns:a16="http://schemas.microsoft.com/office/drawing/2014/main" id="{0C8EDD5F-13FE-469C-8CFE-3B86ACAA7CE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8200" y="5252784"/>
            <a:ext cx="2949044" cy="523750"/>
          </a:xfrm>
          <a:prstGeom prst="rect">
            <a:avLst/>
          </a:prstGeom>
        </p:spPr>
      </p:pic>
      <p:pic>
        <p:nvPicPr>
          <p:cNvPr id="13" name="Graphic 12">
            <a:extLst>
              <a:ext uri="{FF2B5EF4-FFF2-40B4-BE49-F238E27FC236}">
                <a16:creationId xmlns:a16="http://schemas.microsoft.com/office/drawing/2014/main" id="{DC088C5C-3D71-4513-BF05-71EEB0317C9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5780" y="4287121"/>
            <a:ext cx="1952625" cy="527050"/>
          </a:xfrm>
          <a:prstGeom prst="rect">
            <a:avLst/>
          </a:prstGeom>
        </p:spPr>
      </p:pic>
    </p:spTree>
    <p:extLst>
      <p:ext uri="{BB962C8B-B14F-4D97-AF65-F5344CB8AC3E}">
        <p14:creationId xmlns:p14="http://schemas.microsoft.com/office/powerpoint/2010/main" val="2051190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Compiler passes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3222966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Extra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1187081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The compiler passes need to be fused</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Needed to achieve adequate asymptotic performance!</a:t>
            </a:r>
          </a:p>
          <a:p>
            <a:r>
              <a:rPr lang="en-US" dirty="0"/>
              <a:t>Separating out rewriting results in quartic rather than quadratic loc</a:t>
            </a:r>
          </a:p>
          <a:p>
            <a:r>
              <a:rPr lang="en-US" dirty="0"/>
              <a:t>Separating out </a:t>
            </a:r>
            <a:r>
              <a:rPr lang="el-GR" dirty="0"/>
              <a:t>ι</a:t>
            </a:r>
            <a:r>
              <a:rPr lang="en-US" dirty="0"/>
              <a:t>-reduction (constant propagation) results in </a:t>
            </a:r>
            <a:r>
              <a:rPr lang="en-US" i="1" dirty="0"/>
              <a:t>enormous</a:t>
            </a:r>
            <a:r>
              <a:rPr lang="en-US" dirty="0"/>
              <a:t> code-size blowup</a:t>
            </a:r>
          </a:p>
          <a:p>
            <a:r>
              <a:rPr lang="en-US" dirty="0"/>
              <a:t>Separating out code-sharing-preservation results in </a:t>
            </a:r>
            <a:r>
              <a:rPr lang="en-US" i="1" dirty="0"/>
              <a:t>enormous</a:t>
            </a:r>
            <a:r>
              <a:rPr lang="en-US" dirty="0"/>
              <a:t> code-size blowup</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3068259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376141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Phrasing the goal so that we can just validate the output of a computation</a:t>
            </a:r>
          </a:p>
          <a:p>
            <a:pPr lvl="1"/>
            <a:r>
              <a:rPr lang="en-US" dirty="0"/>
              <a:t>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2288629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BE96-D40C-4A7A-89A4-71707967CAA5}"/>
              </a:ext>
            </a:extLst>
          </p:cNvPr>
          <p:cNvSpPr>
            <a:spLocks noGrp="1"/>
          </p:cNvSpPr>
          <p:nvPr>
            <p:ph type="title"/>
          </p:nvPr>
        </p:nvSpPr>
        <p:spPr/>
        <p:txBody>
          <a:bodyPr/>
          <a:lstStyle/>
          <a:p>
            <a:r>
              <a:rPr lang="en-US" dirty="0"/>
              <a:t>Non-Reflection Example</a:t>
            </a:r>
          </a:p>
        </p:txBody>
      </p:sp>
      <p:sp>
        <p:nvSpPr>
          <p:cNvPr id="3" name="Content Placeholder 2">
            <a:extLst>
              <a:ext uri="{FF2B5EF4-FFF2-40B4-BE49-F238E27FC236}">
                <a16:creationId xmlns:a16="http://schemas.microsoft.com/office/drawing/2014/main" id="{968365FB-D062-47F3-B93C-570B52176E5F}"/>
              </a:ext>
            </a:extLst>
          </p:cNvPr>
          <p:cNvSpPr>
            <a:spLocks noGrp="1"/>
          </p:cNvSpPr>
          <p:nvPr>
            <p:ph idx="1"/>
          </p:nvPr>
        </p:nvSpPr>
        <p:spPr>
          <a:xfrm>
            <a:off x="0" y="1825625"/>
            <a:ext cx="12192000" cy="4351338"/>
          </a:xfrm>
        </p:spPr>
        <p:txBody>
          <a:bodyPr numCol="1">
            <a:noAutofit/>
          </a:bodyPr>
          <a:lstStyle/>
          <a:p>
            <a:pPr marL="0" indent="0" fontAlgn="t">
              <a:buNone/>
            </a:pPr>
            <a:r>
              <a:rPr lang="en-US" sz="1800" dirty="0">
                <a:solidFill>
                  <a:srgbClr val="E36209"/>
                </a:solidFill>
                <a:latin typeface="Consolas" panose="020B0609020204030204" pitchFamily="49" charset="0"/>
              </a:rPr>
              <a:t>Inductive</a:t>
            </a:r>
            <a:r>
              <a:rPr lang="en-US" sz="1800" dirty="0">
                <a:latin typeface="Consolas" panose="020B0609020204030204" pitchFamily="49" charset="0"/>
              </a:rPr>
              <a:t> </a:t>
            </a:r>
            <a:r>
              <a:rPr lang="en-US" sz="1800" dirty="0" err="1">
                <a:latin typeface="Consolas" panose="020B0609020204030204" pitchFamily="49" charset="0"/>
              </a:rPr>
              <a:t>is_even:ℕ→ℙ</a:t>
            </a:r>
            <a:r>
              <a:rPr lang="en-US" sz="1800" dirty="0">
                <a:solidFill>
                  <a:srgbClr val="D73A49"/>
                </a:solidFill>
                <a:latin typeface="Consolas" panose="020B0609020204030204" pitchFamily="49" charset="0"/>
              </a:rPr>
              <a:t> </a:t>
            </a:r>
            <a:r>
              <a:rPr lang="en-US" sz="1800" dirty="0">
                <a:latin typeface="Consolas" panose="020B0609020204030204" pitchFamily="49" charset="0"/>
              </a:rPr>
              <a:t>:= |</a:t>
            </a:r>
            <a:r>
              <a:rPr lang="en-US" sz="1800" dirty="0" err="1">
                <a:latin typeface="Consolas" panose="020B0609020204030204" pitchFamily="49" charset="0"/>
              </a:rPr>
              <a:t>zero_even</a:t>
            </a:r>
            <a:r>
              <a:rPr lang="en-US" sz="1800" dirty="0">
                <a:latin typeface="Consolas" panose="020B0609020204030204" pitchFamily="49" charset="0"/>
              </a:rPr>
              <a:t> : </a:t>
            </a:r>
            <a:r>
              <a:rPr lang="en-US" sz="1800" dirty="0" err="1">
                <a:latin typeface="Consolas" panose="020B0609020204030204" pitchFamily="49" charset="0"/>
              </a:rPr>
              <a:t>is_even</a:t>
            </a:r>
            <a:r>
              <a:rPr lang="en-US" sz="1800" dirty="0">
                <a:latin typeface="Consolas" panose="020B0609020204030204" pitchFamily="49" charset="0"/>
              </a:rPr>
              <a:t> 0 |</a:t>
            </a:r>
            <a:r>
              <a:rPr lang="en-US" sz="1800" dirty="0" err="1">
                <a:latin typeface="Consolas" panose="020B0609020204030204" pitchFamily="49" charset="0"/>
              </a:rPr>
              <a:t>two_plus_even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(2+n).</a:t>
            </a:r>
          </a:p>
        </p:txBody>
      </p:sp>
      <p:sp>
        <p:nvSpPr>
          <p:cNvPr id="4" name="Date Placeholder 3">
            <a:extLst>
              <a:ext uri="{FF2B5EF4-FFF2-40B4-BE49-F238E27FC236}">
                <a16:creationId xmlns:a16="http://schemas.microsoft.com/office/drawing/2014/main" id="{48B89DE3-2375-4290-AA11-361DF9B623C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16B6380-CE99-4C85-9451-7521C23CB852}"/>
              </a:ext>
            </a:extLst>
          </p:cNvPr>
          <p:cNvSpPr>
            <a:spLocks noGrp="1"/>
          </p:cNvSpPr>
          <p:nvPr>
            <p:ph type="sldNum" sz="quarter" idx="12"/>
          </p:nvPr>
        </p:nvSpPr>
        <p:spPr/>
        <p:txBody>
          <a:bodyPr/>
          <a:lstStyle/>
          <a:p>
            <a:fld id="{62ACD81C-0ABE-4302-8FB0-4A8AC0E9431D}" type="slidenum">
              <a:rPr lang="en-US" smtClean="0"/>
              <a:t>35</a:t>
            </a:fld>
            <a:endParaRPr lang="en-US"/>
          </a:p>
        </p:txBody>
      </p:sp>
      <p:grpSp>
        <p:nvGrpSpPr>
          <p:cNvPr id="6" name="Group 5">
            <a:extLst>
              <a:ext uri="{FF2B5EF4-FFF2-40B4-BE49-F238E27FC236}">
                <a16:creationId xmlns:a16="http://schemas.microsoft.com/office/drawing/2014/main" id="{5AACE40E-746F-4C46-884B-BAEA32950840}"/>
              </a:ext>
            </a:extLst>
          </p:cNvPr>
          <p:cNvGrpSpPr/>
          <p:nvPr/>
        </p:nvGrpSpPr>
        <p:grpSpPr>
          <a:xfrm>
            <a:off x="226735" y="3649096"/>
            <a:ext cx="1681257" cy="1653292"/>
            <a:chOff x="1033600" y="2005926"/>
            <a:chExt cx="3270309" cy="3215911"/>
          </a:xfrm>
        </p:grpSpPr>
        <p:sp>
          <p:nvSpPr>
            <p:cNvPr id="7" name="Freeform: Shape 6">
              <a:extLst>
                <a:ext uri="{FF2B5EF4-FFF2-40B4-BE49-F238E27FC236}">
                  <a16:creationId xmlns:a16="http://schemas.microsoft.com/office/drawing/2014/main" id="{3A5AB3E9-BC9B-4B9C-B4B8-C10FA7FC9140}"/>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E592D5B-3380-4F64-A06F-228D79272E8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88F14DC-56B7-4F97-9292-BC7EBF7513B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59AF4BD-4B66-423F-80C5-466568BD2DC1}"/>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19D3BB9-1FED-4F6D-9E80-853832AB915E}"/>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054E1C1-8524-405D-AECA-DC1A44E7CDA6}"/>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CAF20CEE-A071-4B7B-B058-E896D6664195}"/>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85D4E9F-5CB3-4841-8AC6-DE99DF7D5099}"/>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29C217-D128-4B0E-9C33-1CF0DD66E151}"/>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C6FFB1-FC1A-49A6-9F0E-A1CE53713F40}"/>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11144A8-3CBC-410F-9F84-47FD9E41CB42}"/>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D17C6153-614A-4A07-9CD0-E54B7859078F}"/>
              </a:ext>
            </a:extLst>
          </p:cNvPr>
          <p:cNvSpPr txBox="1"/>
          <p:nvPr/>
        </p:nvSpPr>
        <p:spPr>
          <a:xfrm>
            <a:off x="2081920" y="6466639"/>
            <a:ext cx="8028160" cy="400110"/>
          </a:xfrm>
          <a:prstGeom prst="rect">
            <a:avLst/>
          </a:prstGeom>
          <a:noFill/>
        </p:spPr>
        <p:txBody>
          <a:bodyPr wrap="none" rtlCol="0">
            <a:spAutoFit/>
          </a:bodyPr>
          <a:lstStyle/>
          <a:p>
            <a:pPr algn="ctr"/>
            <a:r>
              <a:rPr lang="en-US" sz="1000" dirty="0"/>
              <a:t>Thinking modified from image by </a:t>
            </a:r>
            <a:r>
              <a:rPr lang="en-US" sz="1000" dirty="0" err="1"/>
              <a:t>ArmOkay</a:t>
            </a:r>
            <a:r>
              <a:rPr lang="en-US" sz="1000" dirty="0"/>
              <a:t> from the Noun Project CC BY 3.0; Coq logo from https://calebstanford.com/2019/01/15/coq-vector-image/</a:t>
            </a:r>
          </a:p>
          <a:p>
            <a:pPr algn="ctr"/>
            <a:r>
              <a:rPr lang="en-US" sz="1000" dirty="0"/>
              <a:t>script by </a:t>
            </a:r>
            <a:r>
              <a:rPr lang="en-US" sz="1000" dirty="0" err="1"/>
              <a:t>Berkah</a:t>
            </a:r>
            <a:r>
              <a:rPr lang="en-US" sz="1000" dirty="0"/>
              <a:t> Icon from the Noun Project; write by </a:t>
            </a:r>
            <a:r>
              <a:rPr lang="en-US" sz="1000" dirty="0" err="1"/>
              <a:t>royyanandrian</a:t>
            </a:r>
            <a:r>
              <a:rPr lang="en-US" sz="1000" dirty="0"/>
              <a:t> from the Noun Project</a:t>
            </a:r>
          </a:p>
        </p:txBody>
      </p:sp>
      <p:grpSp>
        <p:nvGrpSpPr>
          <p:cNvPr id="19" name="Group 18">
            <a:extLst>
              <a:ext uri="{FF2B5EF4-FFF2-40B4-BE49-F238E27FC236}">
                <a16:creationId xmlns:a16="http://schemas.microsoft.com/office/drawing/2014/main" id="{6B6CFEE3-DC20-4D93-B914-9834A5A07A82}"/>
              </a:ext>
            </a:extLst>
          </p:cNvPr>
          <p:cNvGrpSpPr/>
          <p:nvPr/>
        </p:nvGrpSpPr>
        <p:grpSpPr>
          <a:xfrm>
            <a:off x="10221776" y="3409812"/>
            <a:ext cx="1502048" cy="2215748"/>
            <a:chOff x="6036305" y="3421707"/>
            <a:chExt cx="1502048" cy="2215748"/>
          </a:xfrm>
        </p:grpSpPr>
        <p:sp>
          <p:nvSpPr>
            <p:cNvPr id="20" name="Freeform: Shape 19">
              <a:extLst>
                <a:ext uri="{FF2B5EF4-FFF2-40B4-BE49-F238E27FC236}">
                  <a16:creationId xmlns:a16="http://schemas.microsoft.com/office/drawing/2014/main" id="{38C831B5-A03C-43EE-A3D7-BF4B9D3EDBC5}"/>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11F6A6E-4A79-4DDC-B52C-4679D362B1E1}"/>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2BE77BD-E18B-4EA4-9A4C-AAB8620C85F4}"/>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
        <p:nvSpPr>
          <p:cNvPr id="23" name="Speech Bubble: Rectangle with Corners Rounded 22">
            <a:extLst>
              <a:ext uri="{FF2B5EF4-FFF2-40B4-BE49-F238E27FC236}">
                <a16:creationId xmlns:a16="http://schemas.microsoft.com/office/drawing/2014/main" id="{D1F99C06-3A04-4307-B48A-7B7E96616826}"/>
              </a:ext>
            </a:extLst>
          </p:cNvPr>
          <p:cNvSpPr/>
          <p:nvPr/>
        </p:nvSpPr>
        <p:spPr>
          <a:xfrm>
            <a:off x="2231231" y="2243389"/>
            <a:ext cx="3584658" cy="97774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D73A49"/>
                </a:solidFill>
                <a:latin typeface="Consolas" panose="020B0609020204030204" pitchFamily="49" charset="0"/>
              </a:rPr>
              <a:t>Goal</a:t>
            </a:r>
            <a:r>
              <a:rPr lang="en-US" dirty="0">
                <a:latin typeface="Consolas" panose="020B0609020204030204" pitchFamily="49" charset="0"/>
              </a:rPr>
              <a:t> </a:t>
            </a:r>
            <a:r>
              <a:rPr lang="en-US" dirty="0" err="1">
                <a:latin typeface="Consolas" panose="020B0609020204030204" pitchFamily="49" charset="0"/>
              </a:rPr>
              <a:t>is_even</a:t>
            </a:r>
            <a:r>
              <a:rPr lang="en-US" dirty="0">
                <a:latin typeface="Consolas" panose="020B0609020204030204" pitchFamily="49" charset="0"/>
              </a:rPr>
              <a:t> 9002.</a:t>
            </a:r>
            <a:endParaRPr lang="en-US" dirty="0"/>
          </a:p>
        </p:txBody>
      </p:sp>
      <p:sp>
        <p:nvSpPr>
          <p:cNvPr id="24" name="Speech Bubble: Rectangle with Corners Rounded 23">
            <a:extLst>
              <a:ext uri="{FF2B5EF4-FFF2-40B4-BE49-F238E27FC236}">
                <a16:creationId xmlns:a16="http://schemas.microsoft.com/office/drawing/2014/main" id="{E255390D-E06A-481A-B036-CDEBD8EFCE5B}"/>
              </a:ext>
            </a:extLst>
          </p:cNvPr>
          <p:cNvSpPr/>
          <p:nvPr/>
        </p:nvSpPr>
        <p:spPr>
          <a:xfrm flipH="1">
            <a:off x="6589486" y="2308505"/>
            <a:ext cx="3365020" cy="977741"/>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Goal is:</a:t>
            </a:r>
          </a:p>
          <a:p>
            <a:pPr algn="ctr"/>
            <a:r>
              <a:rPr lang="en-US" dirty="0" err="1">
                <a:latin typeface="Consolas" panose="020B0609020204030204" pitchFamily="49" charset="0"/>
              </a:rPr>
              <a:t>is_even</a:t>
            </a:r>
            <a:r>
              <a:rPr lang="en-US" dirty="0">
                <a:latin typeface="Consolas" panose="020B0609020204030204" pitchFamily="49" charset="0"/>
              </a:rPr>
              <a:t> 9002</a:t>
            </a:r>
            <a:endParaRPr lang="en-US" dirty="0"/>
          </a:p>
        </p:txBody>
      </p:sp>
      <p:grpSp>
        <p:nvGrpSpPr>
          <p:cNvPr id="41" name="Group 40">
            <a:extLst>
              <a:ext uri="{FF2B5EF4-FFF2-40B4-BE49-F238E27FC236}">
                <a16:creationId xmlns:a16="http://schemas.microsoft.com/office/drawing/2014/main" id="{082FDDB1-83D0-4CF6-8130-B4C3294E33E4}"/>
              </a:ext>
            </a:extLst>
          </p:cNvPr>
          <p:cNvGrpSpPr/>
          <p:nvPr/>
        </p:nvGrpSpPr>
        <p:grpSpPr>
          <a:xfrm>
            <a:off x="2174760" y="3590043"/>
            <a:ext cx="3584658" cy="977741"/>
            <a:chOff x="2174760" y="3590043"/>
            <a:chExt cx="3584658" cy="977741"/>
          </a:xfrm>
        </p:grpSpPr>
        <p:sp>
          <p:nvSpPr>
            <p:cNvPr id="25" name="Speech Bubble: Rectangle with Corners Rounded 24">
              <a:extLst>
                <a:ext uri="{FF2B5EF4-FFF2-40B4-BE49-F238E27FC236}">
                  <a16:creationId xmlns:a16="http://schemas.microsoft.com/office/drawing/2014/main" id="{6B29516F-C153-46D5-8B62-A6B7A268DC28}"/>
                </a:ext>
              </a:extLst>
            </p:cNvPr>
            <p:cNvSpPr/>
            <p:nvPr/>
          </p:nvSpPr>
          <p:spPr>
            <a:xfrm>
              <a:off x="2174760" y="3590043"/>
              <a:ext cx="3584658" cy="97774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Consolas" panose="020B0609020204030204" pitchFamily="49" charset="0"/>
                </a:rPr>
                <a:t>repeat constructor</a:t>
              </a:r>
              <a:endParaRPr lang="en-US" dirty="0"/>
            </a:p>
          </p:txBody>
        </p:sp>
        <p:grpSp>
          <p:nvGrpSpPr>
            <p:cNvPr id="26" name="Group 25">
              <a:extLst>
                <a:ext uri="{FF2B5EF4-FFF2-40B4-BE49-F238E27FC236}">
                  <a16:creationId xmlns:a16="http://schemas.microsoft.com/office/drawing/2014/main" id="{F2EA3669-003F-4DEF-A336-9F37F92BF8E6}"/>
                </a:ext>
              </a:extLst>
            </p:cNvPr>
            <p:cNvGrpSpPr/>
            <p:nvPr/>
          </p:nvGrpSpPr>
          <p:grpSpPr>
            <a:xfrm>
              <a:off x="2341436" y="3854909"/>
              <a:ext cx="524716" cy="524716"/>
              <a:chOff x="2053978" y="2535650"/>
              <a:chExt cx="619125" cy="619125"/>
            </a:xfrm>
          </p:grpSpPr>
          <p:sp>
            <p:nvSpPr>
              <p:cNvPr id="27" name="Freeform: Shape 26">
                <a:extLst>
                  <a:ext uri="{FF2B5EF4-FFF2-40B4-BE49-F238E27FC236}">
                    <a16:creationId xmlns:a16="http://schemas.microsoft.com/office/drawing/2014/main" id="{231A65FA-259E-4AF7-B024-AA01EE377A58}"/>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9676A31-C3F9-47AF-8352-ABA8DEBAC3F2}"/>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488AE97-6955-400A-8C21-88B2E980E89B}"/>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FD9B184-07E9-4BB3-A3FA-F0CF36FED8F2}"/>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EE9CEED-D10F-4586-8540-2C86321E8948}"/>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45F6BC43-A71C-4E6C-A727-D38F5D0335CD}"/>
                </a:ext>
              </a:extLst>
            </p:cNvPr>
            <p:cNvGrpSpPr/>
            <p:nvPr/>
          </p:nvGrpSpPr>
          <p:grpSpPr>
            <a:xfrm>
              <a:off x="5074545" y="3877402"/>
              <a:ext cx="524716" cy="524716"/>
              <a:chOff x="2053978" y="2535650"/>
              <a:chExt cx="619125" cy="619125"/>
            </a:xfrm>
          </p:grpSpPr>
          <p:sp>
            <p:nvSpPr>
              <p:cNvPr id="33" name="Freeform: Shape 32">
                <a:extLst>
                  <a:ext uri="{FF2B5EF4-FFF2-40B4-BE49-F238E27FC236}">
                    <a16:creationId xmlns:a16="http://schemas.microsoft.com/office/drawing/2014/main" id="{015EE21C-BCD8-44F7-8C67-003294EB1073}"/>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61FCEE8-BC69-46F8-965F-752262626CA5}"/>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342B7BB-4327-428B-87E1-15D3AA46FEDE}"/>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C91F117-85CC-410B-AE0D-C5DBC1B30484}"/>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B161BB4-6A42-4765-8AB8-54E21D2DBD40}"/>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grpSp>
      <p:sp>
        <p:nvSpPr>
          <p:cNvPr id="38" name="Speech Bubble: Rectangle with Corners Rounded 37">
            <a:extLst>
              <a:ext uri="{FF2B5EF4-FFF2-40B4-BE49-F238E27FC236}">
                <a16:creationId xmlns:a16="http://schemas.microsoft.com/office/drawing/2014/main" id="{DDD4A7F3-D473-4315-BB90-DE0F208B5B48}"/>
              </a:ext>
            </a:extLst>
          </p:cNvPr>
          <p:cNvSpPr/>
          <p:nvPr/>
        </p:nvSpPr>
        <p:spPr>
          <a:xfrm flipH="1">
            <a:off x="6589485" y="3651508"/>
            <a:ext cx="3365020" cy="1718785"/>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Current Proof is:</a:t>
            </a:r>
          </a:p>
          <a:p>
            <a:pPr fontAlgn="t"/>
            <a:r>
              <a:rPr lang="en-US" dirty="0" err="1">
                <a:latin typeface="Consolas" panose="020B0609020204030204" pitchFamily="49" charset="0"/>
              </a:rPr>
              <a:t>two_plus_even</a:t>
            </a:r>
            <a:r>
              <a:rPr lang="en-US" dirty="0">
                <a:latin typeface="Consolas" panose="020B0609020204030204" pitchFamily="49" charset="0"/>
              </a:rPr>
              <a:t> 9000</a:t>
            </a:r>
          </a:p>
          <a:p>
            <a:pPr fontAlgn="t"/>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8998</a:t>
            </a:r>
          </a:p>
          <a:p>
            <a:pPr fontAlgn="t"/>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8996</a:t>
            </a:r>
          </a:p>
          <a:p>
            <a:pPr fontAlgn="t"/>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8994 …</a:t>
            </a:r>
          </a:p>
        </p:txBody>
      </p:sp>
      <p:sp>
        <p:nvSpPr>
          <p:cNvPr id="39" name="Speech Bubble: Rectangle with Corners Rounded 38">
            <a:extLst>
              <a:ext uri="{FF2B5EF4-FFF2-40B4-BE49-F238E27FC236}">
                <a16:creationId xmlns:a16="http://schemas.microsoft.com/office/drawing/2014/main" id="{F7C51821-58DD-4C15-B065-EBFE587843E9}"/>
              </a:ext>
            </a:extLst>
          </p:cNvPr>
          <p:cNvSpPr/>
          <p:nvPr/>
        </p:nvSpPr>
        <p:spPr>
          <a:xfrm>
            <a:off x="2174760" y="5010540"/>
            <a:ext cx="3584658" cy="97774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solidFill>
                  <a:srgbClr val="D73A49"/>
                </a:solidFill>
                <a:latin typeface="Consolas" panose="020B0609020204030204" pitchFamily="49" charset="0"/>
              </a:rPr>
              <a:t>Qed</a:t>
            </a:r>
            <a:endParaRPr lang="en-US" dirty="0"/>
          </a:p>
        </p:txBody>
      </p:sp>
      <p:sp>
        <p:nvSpPr>
          <p:cNvPr id="40" name="Speech Bubble: Rectangle with Corners Rounded 39">
            <a:extLst>
              <a:ext uri="{FF2B5EF4-FFF2-40B4-BE49-F238E27FC236}">
                <a16:creationId xmlns:a16="http://schemas.microsoft.com/office/drawing/2014/main" id="{BC92D1AA-61BC-4FAE-B2B2-98CE3BDD971F}"/>
              </a:ext>
            </a:extLst>
          </p:cNvPr>
          <p:cNvSpPr/>
          <p:nvPr/>
        </p:nvSpPr>
        <p:spPr>
          <a:xfrm flipH="1">
            <a:off x="6652220" y="5735287"/>
            <a:ext cx="3365020"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pic>
        <p:nvPicPr>
          <p:cNvPr id="43" name="Graphic 42" descr="Hourglass">
            <a:extLst>
              <a:ext uri="{FF2B5EF4-FFF2-40B4-BE49-F238E27FC236}">
                <a16:creationId xmlns:a16="http://schemas.microsoft.com/office/drawing/2014/main" id="{2333A844-CA5B-4C3E-8E98-D895D95200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9299" y="4245521"/>
            <a:ext cx="914400" cy="914400"/>
          </a:xfrm>
          <a:prstGeom prst="rect">
            <a:avLst/>
          </a:prstGeom>
        </p:spPr>
      </p:pic>
    </p:spTree>
    <p:extLst>
      <p:ext uri="{BB962C8B-B14F-4D97-AF65-F5344CB8AC3E}">
        <p14:creationId xmlns:p14="http://schemas.microsoft.com/office/powerpoint/2010/main" val="202204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8" grpId="0" animBg="1"/>
      <p:bldP spid="39" grpId="0" animBg="1"/>
      <p:bldP spid="4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BE96-D40C-4A7A-89A4-71707967CAA5}"/>
              </a:ext>
            </a:extLst>
          </p:cNvPr>
          <p:cNvSpPr>
            <a:spLocks noGrp="1"/>
          </p:cNvSpPr>
          <p:nvPr>
            <p:ph type="title"/>
          </p:nvPr>
        </p:nvSpPr>
        <p:spPr/>
        <p:txBody>
          <a:bodyPr/>
          <a:lstStyle/>
          <a:p>
            <a:r>
              <a:rPr lang="en-US" dirty="0"/>
              <a:t>Reflection Example: Up-Front Work</a:t>
            </a:r>
          </a:p>
        </p:txBody>
      </p:sp>
      <p:sp>
        <p:nvSpPr>
          <p:cNvPr id="3" name="Content Placeholder 2">
            <a:extLst>
              <a:ext uri="{FF2B5EF4-FFF2-40B4-BE49-F238E27FC236}">
                <a16:creationId xmlns:a16="http://schemas.microsoft.com/office/drawing/2014/main" id="{968365FB-D062-47F3-B93C-570B52176E5F}"/>
              </a:ext>
            </a:extLst>
          </p:cNvPr>
          <p:cNvSpPr>
            <a:spLocks noGrp="1"/>
          </p:cNvSpPr>
          <p:nvPr>
            <p:ph idx="1"/>
          </p:nvPr>
        </p:nvSpPr>
        <p:spPr>
          <a:xfrm>
            <a:off x="0" y="1825625"/>
            <a:ext cx="12192000" cy="4351338"/>
          </a:xfrm>
        </p:spPr>
        <p:txBody>
          <a:bodyPr numCol="1">
            <a:noAutofit/>
          </a:bodyPr>
          <a:lstStyle/>
          <a:p>
            <a:pPr marL="0" indent="0" fontAlgn="t">
              <a:buNone/>
            </a:pPr>
            <a:r>
              <a:rPr lang="en-US" sz="1800" dirty="0">
                <a:solidFill>
                  <a:srgbClr val="E36209"/>
                </a:solidFill>
                <a:latin typeface="Consolas" panose="020B0609020204030204" pitchFamily="49" charset="0"/>
              </a:rPr>
              <a:t>Inductive</a:t>
            </a:r>
            <a:r>
              <a:rPr lang="en-US" sz="1800" dirty="0">
                <a:latin typeface="Consolas" panose="020B0609020204030204" pitchFamily="49" charset="0"/>
              </a:rPr>
              <a:t> </a:t>
            </a:r>
            <a:r>
              <a:rPr lang="en-US" sz="1800" dirty="0" err="1">
                <a:latin typeface="Consolas" panose="020B0609020204030204" pitchFamily="49" charset="0"/>
              </a:rPr>
              <a:t>is_even:ℕ→ℙ</a:t>
            </a:r>
            <a:r>
              <a:rPr lang="en-US" sz="1800" dirty="0">
                <a:solidFill>
                  <a:srgbClr val="D73A49"/>
                </a:solidFill>
                <a:latin typeface="Consolas" panose="020B0609020204030204" pitchFamily="49" charset="0"/>
              </a:rPr>
              <a:t> </a:t>
            </a:r>
            <a:r>
              <a:rPr lang="en-US" sz="1800" dirty="0">
                <a:latin typeface="Consolas" panose="020B0609020204030204" pitchFamily="49" charset="0"/>
              </a:rPr>
              <a:t>:= |</a:t>
            </a:r>
            <a:r>
              <a:rPr lang="en-US" sz="1800" dirty="0" err="1">
                <a:latin typeface="Consolas" panose="020B0609020204030204" pitchFamily="49" charset="0"/>
              </a:rPr>
              <a:t>zero_even</a:t>
            </a:r>
            <a:r>
              <a:rPr lang="en-US" sz="1800" dirty="0">
                <a:latin typeface="Consolas" panose="020B0609020204030204" pitchFamily="49" charset="0"/>
              </a:rPr>
              <a:t> : </a:t>
            </a:r>
            <a:r>
              <a:rPr lang="en-US" sz="1800" dirty="0" err="1">
                <a:latin typeface="Consolas" panose="020B0609020204030204" pitchFamily="49" charset="0"/>
              </a:rPr>
              <a:t>is_even</a:t>
            </a:r>
            <a:r>
              <a:rPr lang="en-US" sz="1800" dirty="0">
                <a:latin typeface="Consolas" panose="020B0609020204030204" pitchFamily="49" charset="0"/>
              </a:rPr>
              <a:t> 0 |</a:t>
            </a:r>
            <a:r>
              <a:rPr lang="en-US" sz="1800" dirty="0" err="1">
                <a:latin typeface="Consolas" panose="020B0609020204030204" pitchFamily="49" charset="0"/>
              </a:rPr>
              <a:t>two_plus_even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(2+n).</a:t>
            </a:r>
          </a:p>
        </p:txBody>
      </p:sp>
      <p:sp>
        <p:nvSpPr>
          <p:cNvPr id="4" name="Date Placeholder 3">
            <a:extLst>
              <a:ext uri="{FF2B5EF4-FFF2-40B4-BE49-F238E27FC236}">
                <a16:creationId xmlns:a16="http://schemas.microsoft.com/office/drawing/2014/main" id="{48B89DE3-2375-4290-AA11-361DF9B623C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16B6380-CE99-4C85-9451-7521C23CB852}"/>
              </a:ext>
            </a:extLst>
          </p:cNvPr>
          <p:cNvSpPr>
            <a:spLocks noGrp="1"/>
          </p:cNvSpPr>
          <p:nvPr>
            <p:ph type="sldNum" sz="quarter" idx="12"/>
          </p:nvPr>
        </p:nvSpPr>
        <p:spPr/>
        <p:txBody>
          <a:bodyPr/>
          <a:lstStyle/>
          <a:p>
            <a:fld id="{62ACD81C-0ABE-4302-8FB0-4A8AC0E9431D}" type="slidenum">
              <a:rPr lang="en-US" smtClean="0"/>
              <a:t>36</a:t>
            </a:fld>
            <a:endParaRPr lang="en-US"/>
          </a:p>
        </p:txBody>
      </p:sp>
      <p:grpSp>
        <p:nvGrpSpPr>
          <p:cNvPr id="6" name="Group 5">
            <a:extLst>
              <a:ext uri="{FF2B5EF4-FFF2-40B4-BE49-F238E27FC236}">
                <a16:creationId xmlns:a16="http://schemas.microsoft.com/office/drawing/2014/main" id="{5AACE40E-746F-4C46-884B-BAEA32950840}"/>
              </a:ext>
            </a:extLst>
          </p:cNvPr>
          <p:cNvGrpSpPr/>
          <p:nvPr/>
        </p:nvGrpSpPr>
        <p:grpSpPr>
          <a:xfrm>
            <a:off x="226735" y="3649096"/>
            <a:ext cx="1681257" cy="1653292"/>
            <a:chOff x="1033600" y="2005926"/>
            <a:chExt cx="3270309" cy="3215911"/>
          </a:xfrm>
        </p:grpSpPr>
        <p:sp>
          <p:nvSpPr>
            <p:cNvPr id="7" name="Freeform: Shape 6">
              <a:extLst>
                <a:ext uri="{FF2B5EF4-FFF2-40B4-BE49-F238E27FC236}">
                  <a16:creationId xmlns:a16="http://schemas.microsoft.com/office/drawing/2014/main" id="{3A5AB3E9-BC9B-4B9C-B4B8-C10FA7FC9140}"/>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E592D5B-3380-4F64-A06F-228D79272E8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88F14DC-56B7-4F97-9292-BC7EBF7513B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59AF4BD-4B66-423F-80C5-466568BD2DC1}"/>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19D3BB9-1FED-4F6D-9E80-853832AB915E}"/>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054E1C1-8524-405D-AECA-DC1A44E7CDA6}"/>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CAF20CEE-A071-4B7B-B058-E896D6664195}"/>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85D4E9F-5CB3-4841-8AC6-DE99DF7D5099}"/>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29C217-D128-4B0E-9C33-1CF0DD66E151}"/>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C6FFB1-FC1A-49A6-9F0E-A1CE53713F40}"/>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11144A8-3CBC-410F-9F84-47FD9E41CB42}"/>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D17C6153-614A-4A07-9CD0-E54B7859078F}"/>
              </a:ext>
            </a:extLst>
          </p:cNvPr>
          <p:cNvSpPr txBox="1"/>
          <p:nvPr/>
        </p:nvSpPr>
        <p:spPr>
          <a:xfrm>
            <a:off x="2081920" y="6597265"/>
            <a:ext cx="8028160" cy="246221"/>
          </a:xfrm>
          <a:prstGeom prst="rect">
            <a:avLst/>
          </a:prstGeom>
          <a:noFill/>
        </p:spPr>
        <p:txBody>
          <a:bodyPr wrap="none" rtlCol="0">
            <a:spAutoFit/>
          </a:bodyPr>
          <a:lstStyle/>
          <a:p>
            <a:pPr algn="ctr"/>
            <a:r>
              <a:rPr lang="en-US" sz="1000" dirty="0"/>
              <a:t>Thinking modified from image by </a:t>
            </a:r>
            <a:r>
              <a:rPr lang="en-US" sz="1000" dirty="0" err="1"/>
              <a:t>ArmOkay</a:t>
            </a:r>
            <a:r>
              <a:rPr lang="en-US" sz="1000" dirty="0"/>
              <a:t> from the Noun Project CC BY 3.0; Coq logo from https://calebstanford.com/2019/01/15/coq-vector-image/</a:t>
            </a:r>
          </a:p>
        </p:txBody>
      </p:sp>
      <p:grpSp>
        <p:nvGrpSpPr>
          <p:cNvPr id="19" name="Group 18">
            <a:extLst>
              <a:ext uri="{FF2B5EF4-FFF2-40B4-BE49-F238E27FC236}">
                <a16:creationId xmlns:a16="http://schemas.microsoft.com/office/drawing/2014/main" id="{6B6CFEE3-DC20-4D93-B914-9834A5A07A82}"/>
              </a:ext>
            </a:extLst>
          </p:cNvPr>
          <p:cNvGrpSpPr/>
          <p:nvPr/>
        </p:nvGrpSpPr>
        <p:grpSpPr>
          <a:xfrm>
            <a:off x="10221776" y="3409812"/>
            <a:ext cx="1502048" cy="2215748"/>
            <a:chOff x="6036305" y="3421707"/>
            <a:chExt cx="1502048" cy="2215748"/>
          </a:xfrm>
        </p:grpSpPr>
        <p:sp>
          <p:nvSpPr>
            <p:cNvPr id="20" name="Freeform: Shape 19">
              <a:extLst>
                <a:ext uri="{FF2B5EF4-FFF2-40B4-BE49-F238E27FC236}">
                  <a16:creationId xmlns:a16="http://schemas.microsoft.com/office/drawing/2014/main" id="{38C831B5-A03C-43EE-A3D7-BF4B9D3EDBC5}"/>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11F6A6E-4A79-4DDC-B52C-4679D362B1E1}"/>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2BE77BD-E18B-4EA4-9A4C-AAB8620C85F4}"/>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
        <p:nvSpPr>
          <p:cNvPr id="23" name="Speech Bubble: Rectangle with Corners Rounded 22">
            <a:extLst>
              <a:ext uri="{FF2B5EF4-FFF2-40B4-BE49-F238E27FC236}">
                <a16:creationId xmlns:a16="http://schemas.microsoft.com/office/drawing/2014/main" id="{D1F99C06-3A04-4307-B48A-7B7E96616826}"/>
              </a:ext>
            </a:extLst>
          </p:cNvPr>
          <p:cNvSpPr/>
          <p:nvPr/>
        </p:nvSpPr>
        <p:spPr>
          <a:xfrm>
            <a:off x="2231230" y="2243389"/>
            <a:ext cx="6322717" cy="49981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fontAlgn="t"/>
            <a:r>
              <a:rPr lang="en-US" dirty="0">
                <a:solidFill>
                  <a:srgbClr val="E36209"/>
                </a:solidFill>
                <a:latin typeface="Consolas" panose="020B0609020204030204" pitchFamily="49" charset="0"/>
              </a:rPr>
              <a:t>Inductive</a:t>
            </a:r>
            <a:r>
              <a:rPr lang="en-US" dirty="0">
                <a:latin typeface="Consolas" panose="020B0609020204030204" pitchFamily="49" charset="0"/>
              </a:rPr>
              <a:t> parity := even | odd.</a:t>
            </a:r>
          </a:p>
        </p:txBody>
      </p:sp>
      <p:sp>
        <p:nvSpPr>
          <p:cNvPr id="25" name="Speech Bubble: Rectangle with Corners Rounded 24">
            <a:extLst>
              <a:ext uri="{FF2B5EF4-FFF2-40B4-BE49-F238E27FC236}">
                <a16:creationId xmlns:a16="http://schemas.microsoft.com/office/drawing/2014/main" id="{6B29516F-C153-46D5-8B62-A6B7A268DC28}"/>
              </a:ext>
            </a:extLst>
          </p:cNvPr>
          <p:cNvSpPr/>
          <p:nvPr/>
        </p:nvSpPr>
        <p:spPr>
          <a:xfrm>
            <a:off x="2174759" y="2911755"/>
            <a:ext cx="6322717" cy="604230"/>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fontAlgn="t"/>
            <a:r>
              <a:rPr lang="en-US" dirty="0">
                <a:solidFill>
                  <a:srgbClr val="E36209"/>
                </a:solidFill>
                <a:latin typeface="Consolas" panose="020B0609020204030204" pitchFamily="49" charset="0"/>
              </a:rPr>
              <a:t>Definition</a:t>
            </a:r>
            <a:r>
              <a:rPr lang="en-US" dirty="0">
                <a:latin typeface="Consolas" panose="020B0609020204030204" pitchFamily="49" charset="0"/>
              </a:rPr>
              <a:t> </a:t>
            </a:r>
            <a:r>
              <a:rPr lang="en-US" dirty="0" err="1">
                <a:latin typeface="Consolas" panose="020B0609020204030204" pitchFamily="49" charset="0"/>
              </a:rPr>
              <a:t>flip_parity</a:t>
            </a:r>
            <a:r>
              <a:rPr lang="en-US" dirty="0">
                <a:latin typeface="Consolas" panose="020B0609020204030204" pitchFamily="49" charset="0"/>
              </a:rPr>
              <a:t> p</a:t>
            </a:r>
          </a:p>
          <a:p>
            <a:pPr fontAlgn="t"/>
            <a:r>
              <a:rPr lang="en-US" dirty="0">
                <a:latin typeface="Consolas" panose="020B0609020204030204" pitchFamily="49" charset="0"/>
              </a:rPr>
              <a:t>:= match p with even =&gt; odd | odd =&gt; even end.</a:t>
            </a:r>
          </a:p>
        </p:txBody>
      </p:sp>
      <p:sp>
        <p:nvSpPr>
          <p:cNvPr id="39" name="Speech Bubble: Rectangle with Corners Rounded 38">
            <a:extLst>
              <a:ext uri="{FF2B5EF4-FFF2-40B4-BE49-F238E27FC236}">
                <a16:creationId xmlns:a16="http://schemas.microsoft.com/office/drawing/2014/main" id="{F7C51821-58DD-4C15-B065-EBFE587843E9}"/>
              </a:ext>
            </a:extLst>
          </p:cNvPr>
          <p:cNvSpPr/>
          <p:nvPr/>
        </p:nvSpPr>
        <p:spPr>
          <a:xfrm>
            <a:off x="2174759" y="3649338"/>
            <a:ext cx="6322717" cy="1261536"/>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fontAlgn="t"/>
            <a:r>
              <a:rPr lang="en-US" dirty="0">
                <a:solidFill>
                  <a:srgbClr val="E36209"/>
                </a:solidFill>
                <a:latin typeface="Consolas" panose="020B0609020204030204" pitchFamily="49" charset="0"/>
              </a:rPr>
              <a:t>Fixpoint</a:t>
            </a:r>
            <a:r>
              <a:rPr lang="en-US" dirty="0">
                <a:latin typeface="Consolas" panose="020B0609020204030204" pitchFamily="49" charset="0"/>
              </a:rPr>
              <a:t> </a:t>
            </a:r>
            <a:r>
              <a:rPr lang="en-US" dirty="0" err="1">
                <a:latin typeface="Consolas" panose="020B0609020204030204" pitchFamily="49" charset="0"/>
              </a:rPr>
              <a:t>parity_of</a:t>
            </a:r>
            <a:r>
              <a:rPr lang="en-US" dirty="0">
                <a:latin typeface="Consolas" panose="020B0609020204030204" pitchFamily="49" charset="0"/>
              </a:rPr>
              <a:t> (n : </a:t>
            </a:r>
            <a:r>
              <a:rPr lang="en-US" dirty="0" err="1">
                <a:latin typeface="Consolas" panose="020B0609020204030204" pitchFamily="49" charset="0"/>
              </a:rPr>
              <a:t>nat</a:t>
            </a:r>
            <a:r>
              <a:rPr lang="en-US" dirty="0">
                <a:latin typeface="Consolas" panose="020B0609020204030204" pitchFamily="49" charset="0"/>
              </a:rPr>
              <a:t>) : parity :=</a:t>
            </a:r>
          </a:p>
          <a:p>
            <a:pPr fontAlgn="t"/>
            <a:r>
              <a:rPr lang="en-US" dirty="0">
                <a:solidFill>
                  <a:srgbClr val="D73A49"/>
                </a:solidFill>
                <a:latin typeface="Consolas" panose="020B0609020204030204" pitchFamily="49" charset="0"/>
              </a:rPr>
              <a:t>match</a:t>
            </a:r>
            <a:r>
              <a:rPr lang="en-US" dirty="0">
                <a:latin typeface="Consolas" panose="020B0609020204030204" pitchFamily="49" charset="0"/>
              </a:rPr>
              <a:t> n </a:t>
            </a:r>
            <a:r>
              <a:rPr lang="en-US" dirty="0">
                <a:solidFill>
                  <a:srgbClr val="D73A49"/>
                </a:solidFill>
                <a:latin typeface="Consolas" panose="020B0609020204030204" pitchFamily="49" charset="0"/>
              </a:rPr>
              <a:t>with</a:t>
            </a:r>
            <a:endParaRPr lang="en-US" dirty="0">
              <a:latin typeface="Consolas" panose="020B0609020204030204" pitchFamily="49" charset="0"/>
            </a:endParaRPr>
          </a:p>
          <a:p>
            <a:pPr fontAlgn="t"/>
            <a:r>
              <a:rPr lang="en-US" dirty="0">
                <a:latin typeface="Consolas" panose="020B0609020204030204" pitchFamily="49" charset="0"/>
              </a:rPr>
              <a:t>| O =&gt; even</a:t>
            </a:r>
          </a:p>
          <a:p>
            <a:pPr fontAlgn="t"/>
            <a:r>
              <a:rPr lang="en-US" dirty="0">
                <a:latin typeface="Consolas" panose="020B0609020204030204" pitchFamily="49" charset="0"/>
              </a:rPr>
              <a:t>| S n' =&gt; </a:t>
            </a:r>
            <a:r>
              <a:rPr lang="en-US" dirty="0" err="1">
                <a:latin typeface="Consolas" panose="020B0609020204030204" pitchFamily="49" charset="0"/>
              </a:rPr>
              <a:t>flip_parity</a:t>
            </a:r>
            <a:r>
              <a:rPr lang="en-US" dirty="0">
                <a:latin typeface="Consolas" panose="020B0609020204030204" pitchFamily="49" charset="0"/>
              </a:rPr>
              <a:t> (</a:t>
            </a:r>
            <a:r>
              <a:rPr lang="en-US" dirty="0" err="1">
                <a:latin typeface="Consolas" panose="020B0609020204030204" pitchFamily="49" charset="0"/>
              </a:rPr>
              <a:t>parity_of</a:t>
            </a:r>
            <a:r>
              <a:rPr lang="en-US" dirty="0">
                <a:latin typeface="Consolas" panose="020B0609020204030204" pitchFamily="49" charset="0"/>
              </a:rPr>
              <a:t> n') </a:t>
            </a:r>
            <a:r>
              <a:rPr lang="en-US" dirty="0">
                <a:solidFill>
                  <a:srgbClr val="D73A49"/>
                </a:solidFill>
                <a:latin typeface="Consolas" panose="020B0609020204030204" pitchFamily="49" charset="0"/>
              </a:rPr>
              <a:t>end</a:t>
            </a:r>
            <a:r>
              <a:rPr lang="en-US" dirty="0">
                <a:latin typeface="Consolas" panose="020B0609020204030204" pitchFamily="49" charset="0"/>
              </a:rPr>
              <a:t>.</a:t>
            </a:r>
          </a:p>
        </p:txBody>
      </p:sp>
      <p:sp>
        <p:nvSpPr>
          <p:cNvPr id="40" name="Speech Bubble: Rectangle with Corners Rounded 39">
            <a:extLst>
              <a:ext uri="{FF2B5EF4-FFF2-40B4-BE49-F238E27FC236}">
                <a16:creationId xmlns:a16="http://schemas.microsoft.com/office/drawing/2014/main" id="{BC92D1AA-61BC-4FAE-B2B2-98CE3BDD971F}"/>
              </a:ext>
            </a:extLst>
          </p:cNvPr>
          <p:cNvSpPr/>
          <p:nvPr/>
        </p:nvSpPr>
        <p:spPr>
          <a:xfrm flipH="1">
            <a:off x="9315649" y="3397674"/>
            <a:ext cx="693741"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
        <p:nvSpPr>
          <p:cNvPr id="42" name="Speech Bubble: Rectangle with Corners Rounded 41">
            <a:extLst>
              <a:ext uri="{FF2B5EF4-FFF2-40B4-BE49-F238E27FC236}">
                <a16:creationId xmlns:a16="http://schemas.microsoft.com/office/drawing/2014/main" id="{9717E2F2-5D37-4EAE-A1E2-D404D56D7D83}"/>
              </a:ext>
            </a:extLst>
          </p:cNvPr>
          <p:cNvSpPr/>
          <p:nvPr/>
        </p:nvSpPr>
        <p:spPr>
          <a:xfrm flipH="1">
            <a:off x="9323500" y="2616901"/>
            <a:ext cx="693741"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
        <p:nvSpPr>
          <p:cNvPr id="43" name="Speech Bubble: Rectangle with Corners Rounded 42">
            <a:extLst>
              <a:ext uri="{FF2B5EF4-FFF2-40B4-BE49-F238E27FC236}">
                <a16:creationId xmlns:a16="http://schemas.microsoft.com/office/drawing/2014/main" id="{20C2DA6F-4319-48D2-B025-7979AD7A2969}"/>
              </a:ext>
            </a:extLst>
          </p:cNvPr>
          <p:cNvSpPr/>
          <p:nvPr/>
        </p:nvSpPr>
        <p:spPr>
          <a:xfrm flipH="1">
            <a:off x="9323499" y="4787318"/>
            <a:ext cx="693741"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
        <p:nvSpPr>
          <p:cNvPr id="44" name="Speech Bubble: Rectangle with Corners Rounded 43">
            <a:extLst>
              <a:ext uri="{FF2B5EF4-FFF2-40B4-BE49-F238E27FC236}">
                <a16:creationId xmlns:a16="http://schemas.microsoft.com/office/drawing/2014/main" id="{230668A9-A63E-48C5-997A-3B9425C45501}"/>
              </a:ext>
            </a:extLst>
          </p:cNvPr>
          <p:cNvSpPr/>
          <p:nvPr/>
        </p:nvSpPr>
        <p:spPr>
          <a:xfrm>
            <a:off x="2081920" y="5155367"/>
            <a:ext cx="6322717" cy="1261536"/>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fontAlgn="t"/>
            <a:r>
              <a:rPr lang="en-US" dirty="0">
                <a:solidFill>
                  <a:srgbClr val="E36209"/>
                </a:solidFill>
                <a:latin typeface="Consolas" panose="020B0609020204030204" pitchFamily="49" charset="0"/>
              </a:rPr>
              <a:t>Lemma</a:t>
            </a:r>
            <a:r>
              <a:rPr lang="en-US" dirty="0">
                <a:latin typeface="Consolas" panose="020B0609020204030204" pitchFamily="49" charset="0"/>
              </a:rPr>
              <a:t> </a:t>
            </a:r>
            <a:r>
              <a:rPr lang="en-US" dirty="0" err="1">
                <a:latin typeface="Consolas" panose="020B0609020204030204" pitchFamily="49" charset="0"/>
              </a:rPr>
              <a:t>parity_of_correct</a:t>
            </a:r>
            <a:endParaRPr lang="en-US" dirty="0">
              <a:latin typeface="Consolas" panose="020B0609020204030204" pitchFamily="49" charset="0"/>
            </a:endParaRPr>
          </a:p>
          <a:p>
            <a:pPr fontAlgn="t"/>
            <a:r>
              <a:rPr lang="en-US" dirty="0">
                <a:latin typeface="Consolas" panose="020B0609020204030204" pitchFamily="49" charset="0"/>
              </a:rPr>
              <a:t>: ∀ n, </a:t>
            </a:r>
            <a:r>
              <a:rPr lang="en-US" dirty="0" err="1">
                <a:latin typeface="Consolas" panose="020B0609020204030204" pitchFamily="49" charset="0"/>
              </a:rPr>
              <a:t>parity_of</a:t>
            </a:r>
            <a:r>
              <a:rPr lang="en-US" dirty="0">
                <a:latin typeface="Consolas" panose="020B0609020204030204" pitchFamily="49" charset="0"/>
              </a:rPr>
              <a:t> n = even → </a:t>
            </a:r>
            <a:r>
              <a:rPr lang="en-US" dirty="0" err="1">
                <a:latin typeface="Consolas" panose="020B0609020204030204" pitchFamily="49" charset="0"/>
              </a:rPr>
              <a:t>is_even</a:t>
            </a:r>
            <a:r>
              <a:rPr lang="en-US" dirty="0">
                <a:latin typeface="Consolas" panose="020B0609020204030204" pitchFamily="49" charset="0"/>
              </a:rPr>
              <a:t> n.</a:t>
            </a:r>
          </a:p>
          <a:p>
            <a:pPr fontAlgn="t"/>
            <a:r>
              <a:rPr lang="en-US" sz="800" dirty="0">
                <a:solidFill>
                  <a:srgbClr val="D73A49"/>
                </a:solidFill>
                <a:latin typeface="Consolas" panose="020B0609020204030204" pitchFamily="49" charset="0"/>
              </a:rPr>
              <a:t>Proof</a:t>
            </a:r>
            <a:r>
              <a:rPr lang="en-US" sz="800" dirty="0">
                <a:latin typeface="Consolas" panose="020B0609020204030204" pitchFamily="49" charset="0"/>
              </a:rPr>
              <a:t>.</a:t>
            </a:r>
          </a:p>
          <a:p>
            <a:pPr fontAlgn="t"/>
            <a:r>
              <a:rPr lang="en-US" sz="400" dirty="0">
                <a:latin typeface="Consolas" panose="020B0609020204030204" pitchFamily="49" charset="0"/>
              </a:rPr>
              <a:t>  intro n; assert (H' : match </a:t>
            </a:r>
            <a:r>
              <a:rPr lang="en-US" sz="400" dirty="0" err="1">
                <a:latin typeface="Consolas" panose="020B0609020204030204" pitchFamily="49" charset="0"/>
              </a:rPr>
              <a:t>parity_of</a:t>
            </a:r>
            <a:r>
              <a:rPr lang="en-US" sz="400" dirty="0">
                <a:latin typeface="Consolas" panose="020B0609020204030204" pitchFamily="49" charset="0"/>
              </a:rPr>
              <a:t> n with</a:t>
            </a:r>
          </a:p>
          <a:p>
            <a:pPr fontAlgn="t"/>
            <a:r>
              <a:rPr lang="en-US" sz="400" dirty="0">
                <a:latin typeface="Consolas" panose="020B0609020204030204" pitchFamily="49" charset="0"/>
              </a:rPr>
              <a:t>                        | even =&gt; </a:t>
            </a:r>
            <a:r>
              <a:rPr lang="en-US" sz="400" dirty="0" err="1">
                <a:latin typeface="Consolas" panose="020B0609020204030204" pitchFamily="49" charset="0"/>
              </a:rPr>
              <a:t>is_even</a:t>
            </a:r>
            <a:r>
              <a:rPr lang="en-US" sz="400" dirty="0">
                <a:latin typeface="Consolas" panose="020B0609020204030204" pitchFamily="49" charset="0"/>
              </a:rPr>
              <a:t> n</a:t>
            </a:r>
          </a:p>
          <a:p>
            <a:pPr fontAlgn="t"/>
            <a:r>
              <a:rPr lang="en-US" sz="400" dirty="0">
                <a:latin typeface="Consolas" panose="020B0609020204030204" pitchFamily="49" charset="0"/>
              </a:rPr>
              <a:t>                        | odd =&gt; </a:t>
            </a:r>
            <a:r>
              <a:rPr lang="en-US" sz="400" dirty="0" err="1">
                <a:latin typeface="Consolas" panose="020B0609020204030204" pitchFamily="49" charset="0"/>
              </a:rPr>
              <a:t>is_even</a:t>
            </a:r>
            <a:r>
              <a:rPr lang="en-US" sz="400" dirty="0">
                <a:latin typeface="Consolas" panose="020B0609020204030204" pitchFamily="49" charset="0"/>
              </a:rPr>
              <a:t> (S n) end).</a:t>
            </a:r>
          </a:p>
          <a:p>
            <a:pPr fontAlgn="t"/>
            <a:r>
              <a:rPr lang="en-US" sz="400" dirty="0">
                <a:latin typeface="Consolas" panose="020B0609020204030204" pitchFamily="49" charset="0"/>
              </a:rPr>
              <a:t>  { induction n as [|n IH]; </a:t>
            </a:r>
            <a:r>
              <a:rPr lang="en-US" sz="400" dirty="0" err="1">
                <a:latin typeface="Consolas" panose="020B0609020204030204" pitchFamily="49" charset="0"/>
              </a:rPr>
              <a:t>cbn</a:t>
            </a:r>
            <a:r>
              <a:rPr lang="en-US" sz="400" dirty="0">
                <a:latin typeface="Consolas" panose="020B0609020204030204" pitchFamily="49" charset="0"/>
              </a:rPr>
              <a:t>; try constructor.</a:t>
            </a:r>
          </a:p>
          <a:p>
            <a:pPr fontAlgn="t"/>
            <a:r>
              <a:rPr lang="en-US" sz="400" dirty="0">
                <a:latin typeface="Consolas" panose="020B0609020204030204" pitchFamily="49" charset="0"/>
              </a:rPr>
              <a:t>    destruct (</a:t>
            </a:r>
            <a:r>
              <a:rPr lang="en-US" sz="400" dirty="0" err="1">
                <a:latin typeface="Consolas" panose="020B0609020204030204" pitchFamily="49" charset="0"/>
              </a:rPr>
              <a:t>parity_of</a:t>
            </a:r>
            <a:r>
              <a:rPr lang="en-US" sz="400" dirty="0">
                <a:latin typeface="Consolas" panose="020B0609020204030204" pitchFamily="49" charset="0"/>
              </a:rPr>
              <a:t> n); </a:t>
            </a:r>
            <a:r>
              <a:rPr lang="en-US" sz="400" dirty="0" err="1">
                <a:latin typeface="Consolas" panose="020B0609020204030204" pitchFamily="49" charset="0"/>
              </a:rPr>
              <a:t>cbn</a:t>
            </a:r>
            <a:r>
              <a:rPr lang="en-US" sz="400" dirty="0">
                <a:latin typeface="Consolas" panose="020B0609020204030204" pitchFamily="49" charset="0"/>
              </a:rPr>
              <a:t>; try constructor; try assumption. }</a:t>
            </a:r>
          </a:p>
          <a:p>
            <a:pPr fontAlgn="t"/>
            <a:r>
              <a:rPr lang="en-US" sz="400" dirty="0">
                <a:latin typeface="Consolas" panose="020B0609020204030204" pitchFamily="49" charset="0"/>
              </a:rPr>
              <a:t>  intro H; rewrite H in H'; assumption.</a:t>
            </a:r>
          </a:p>
          <a:p>
            <a:pPr fontAlgn="t"/>
            <a:r>
              <a:rPr lang="en-US" sz="800" dirty="0" err="1">
                <a:solidFill>
                  <a:srgbClr val="D73A49"/>
                </a:solidFill>
                <a:latin typeface="Consolas" panose="020B0609020204030204" pitchFamily="49" charset="0"/>
              </a:rPr>
              <a:t>Qed</a:t>
            </a:r>
            <a:r>
              <a:rPr lang="en-US" sz="800" dirty="0">
                <a:latin typeface="Consolas" panose="020B0609020204030204" pitchFamily="49" charset="0"/>
              </a:rPr>
              <a:t>.</a:t>
            </a:r>
          </a:p>
        </p:txBody>
      </p:sp>
      <p:sp>
        <p:nvSpPr>
          <p:cNvPr id="45" name="Speech Bubble: Rectangle with Corners Rounded 44">
            <a:extLst>
              <a:ext uri="{FF2B5EF4-FFF2-40B4-BE49-F238E27FC236}">
                <a16:creationId xmlns:a16="http://schemas.microsoft.com/office/drawing/2014/main" id="{E28BE807-F854-4154-AC39-304C7D9363EB}"/>
              </a:ext>
            </a:extLst>
          </p:cNvPr>
          <p:cNvSpPr/>
          <p:nvPr/>
        </p:nvSpPr>
        <p:spPr>
          <a:xfrm flipH="1">
            <a:off x="9315649" y="5954249"/>
            <a:ext cx="693741"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Tree>
    <p:extLst>
      <p:ext uri="{BB962C8B-B14F-4D97-AF65-F5344CB8AC3E}">
        <p14:creationId xmlns:p14="http://schemas.microsoft.com/office/powerpoint/2010/main" val="29114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9" grpId="0" animBg="1"/>
      <p:bldP spid="40" grpId="0" animBg="1"/>
      <p:bldP spid="42" grpId="0" animBg="1"/>
      <p:bldP spid="43" grpId="0" animBg="1"/>
      <p:bldP spid="44" grpId="0" animBg="1"/>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BE96-D40C-4A7A-89A4-71707967CAA5}"/>
              </a:ext>
            </a:extLst>
          </p:cNvPr>
          <p:cNvSpPr>
            <a:spLocks noGrp="1"/>
          </p:cNvSpPr>
          <p:nvPr>
            <p:ph type="title"/>
          </p:nvPr>
        </p:nvSpPr>
        <p:spPr/>
        <p:txBody>
          <a:bodyPr/>
          <a:lstStyle/>
          <a:p>
            <a:r>
              <a:rPr lang="en-US" dirty="0"/>
              <a:t>Reflection Example</a:t>
            </a:r>
          </a:p>
        </p:txBody>
      </p:sp>
      <p:sp>
        <p:nvSpPr>
          <p:cNvPr id="3" name="Content Placeholder 2">
            <a:extLst>
              <a:ext uri="{FF2B5EF4-FFF2-40B4-BE49-F238E27FC236}">
                <a16:creationId xmlns:a16="http://schemas.microsoft.com/office/drawing/2014/main" id="{968365FB-D062-47F3-B93C-570B52176E5F}"/>
              </a:ext>
            </a:extLst>
          </p:cNvPr>
          <p:cNvSpPr>
            <a:spLocks noGrp="1"/>
          </p:cNvSpPr>
          <p:nvPr>
            <p:ph idx="1"/>
          </p:nvPr>
        </p:nvSpPr>
        <p:spPr>
          <a:xfrm>
            <a:off x="0" y="1825625"/>
            <a:ext cx="12192000" cy="4351338"/>
          </a:xfrm>
        </p:spPr>
        <p:txBody>
          <a:bodyPr numCol="1">
            <a:noAutofit/>
          </a:bodyPr>
          <a:lstStyle/>
          <a:p>
            <a:pPr marL="0" indent="0" fontAlgn="t">
              <a:buNone/>
            </a:pPr>
            <a:r>
              <a:rPr lang="en-US" sz="1800" dirty="0">
                <a:solidFill>
                  <a:srgbClr val="E36209"/>
                </a:solidFill>
                <a:latin typeface="Consolas" panose="020B0609020204030204" pitchFamily="49" charset="0"/>
              </a:rPr>
              <a:t>Inductive</a:t>
            </a:r>
            <a:r>
              <a:rPr lang="en-US" sz="1800" dirty="0">
                <a:latin typeface="Consolas" panose="020B0609020204030204" pitchFamily="49" charset="0"/>
              </a:rPr>
              <a:t> </a:t>
            </a:r>
            <a:r>
              <a:rPr lang="en-US" sz="1800" dirty="0" err="1">
                <a:latin typeface="Consolas" panose="020B0609020204030204" pitchFamily="49" charset="0"/>
              </a:rPr>
              <a:t>is_even:ℕ→ℙ</a:t>
            </a:r>
            <a:r>
              <a:rPr lang="en-US" sz="1800" dirty="0">
                <a:solidFill>
                  <a:srgbClr val="D73A49"/>
                </a:solidFill>
                <a:latin typeface="Consolas" panose="020B0609020204030204" pitchFamily="49" charset="0"/>
              </a:rPr>
              <a:t> </a:t>
            </a:r>
            <a:r>
              <a:rPr lang="en-US" sz="1800" dirty="0">
                <a:latin typeface="Consolas" panose="020B0609020204030204" pitchFamily="49" charset="0"/>
              </a:rPr>
              <a:t>:= |</a:t>
            </a:r>
            <a:r>
              <a:rPr lang="en-US" sz="1800" dirty="0" err="1">
                <a:latin typeface="Consolas" panose="020B0609020204030204" pitchFamily="49" charset="0"/>
              </a:rPr>
              <a:t>zero_even</a:t>
            </a:r>
            <a:r>
              <a:rPr lang="en-US" sz="1800" dirty="0">
                <a:latin typeface="Consolas" panose="020B0609020204030204" pitchFamily="49" charset="0"/>
              </a:rPr>
              <a:t> : </a:t>
            </a:r>
            <a:r>
              <a:rPr lang="en-US" sz="1800" dirty="0" err="1">
                <a:latin typeface="Consolas" panose="020B0609020204030204" pitchFamily="49" charset="0"/>
              </a:rPr>
              <a:t>is_even</a:t>
            </a:r>
            <a:r>
              <a:rPr lang="en-US" sz="1800" dirty="0">
                <a:latin typeface="Consolas" panose="020B0609020204030204" pitchFamily="49" charset="0"/>
              </a:rPr>
              <a:t> 0 |</a:t>
            </a:r>
            <a:r>
              <a:rPr lang="en-US" sz="1800" dirty="0" err="1">
                <a:latin typeface="Consolas" panose="020B0609020204030204" pitchFamily="49" charset="0"/>
              </a:rPr>
              <a:t>two_plus_even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(2+n).</a:t>
            </a:r>
          </a:p>
          <a:p>
            <a:pPr marL="0" indent="0" fontAlgn="t">
              <a:buNone/>
            </a:pPr>
            <a:endParaRPr lang="en-US" sz="1800" dirty="0">
              <a:latin typeface="Consolas" panose="020B0609020204030204" pitchFamily="49" charset="0"/>
            </a:endParaRPr>
          </a:p>
          <a:p>
            <a:pPr marL="0" indent="0" fontAlgn="t">
              <a:buNone/>
            </a:pPr>
            <a:endParaRPr lang="en-US" sz="1800" dirty="0">
              <a:latin typeface="Consolas" panose="020B0609020204030204" pitchFamily="49" charset="0"/>
            </a:endParaRPr>
          </a:p>
        </p:txBody>
      </p:sp>
      <p:sp>
        <p:nvSpPr>
          <p:cNvPr id="4" name="Date Placeholder 3">
            <a:extLst>
              <a:ext uri="{FF2B5EF4-FFF2-40B4-BE49-F238E27FC236}">
                <a16:creationId xmlns:a16="http://schemas.microsoft.com/office/drawing/2014/main" id="{48B89DE3-2375-4290-AA11-361DF9B623C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16B6380-CE99-4C85-9451-7521C23CB852}"/>
              </a:ext>
            </a:extLst>
          </p:cNvPr>
          <p:cNvSpPr>
            <a:spLocks noGrp="1"/>
          </p:cNvSpPr>
          <p:nvPr>
            <p:ph type="sldNum" sz="quarter" idx="12"/>
          </p:nvPr>
        </p:nvSpPr>
        <p:spPr/>
        <p:txBody>
          <a:bodyPr/>
          <a:lstStyle/>
          <a:p>
            <a:fld id="{62ACD81C-0ABE-4302-8FB0-4A8AC0E9431D}" type="slidenum">
              <a:rPr lang="en-US" smtClean="0"/>
              <a:t>37</a:t>
            </a:fld>
            <a:endParaRPr lang="en-US"/>
          </a:p>
        </p:txBody>
      </p:sp>
      <p:grpSp>
        <p:nvGrpSpPr>
          <p:cNvPr id="6" name="Group 5">
            <a:extLst>
              <a:ext uri="{FF2B5EF4-FFF2-40B4-BE49-F238E27FC236}">
                <a16:creationId xmlns:a16="http://schemas.microsoft.com/office/drawing/2014/main" id="{5AACE40E-746F-4C46-884B-BAEA32950840}"/>
              </a:ext>
            </a:extLst>
          </p:cNvPr>
          <p:cNvGrpSpPr/>
          <p:nvPr/>
        </p:nvGrpSpPr>
        <p:grpSpPr>
          <a:xfrm>
            <a:off x="226735" y="3649096"/>
            <a:ext cx="1681257" cy="1653292"/>
            <a:chOff x="1033600" y="2005926"/>
            <a:chExt cx="3270309" cy="3215911"/>
          </a:xfrm>
        </p:grpSpPr>
        <p:sp>
          <p:nvSpPr>
            <p:cNvPr id="7" name="Freeform: Shape 6">
              <a:extLst>
                <a:ext uri="{FF2B5EF4-FFF2-40B4-BE49-F238E27FC236}">
                  <a16:creationId xmlns:a16="http://schemas.microsoft.com/office/drawing/2014/main" id="{3A5AB3E9-BC9B-4B9C-B4B8-C10FA7FC9140}"/>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E592D5B-3380-4F64-A06F-228D79272E8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88F14DC-56B7-4F97-9292-BC7EBF7513B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59AF4BD-4B66-423F-80C5-466568BD2DC1}"/>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19D3BB9-1FED-4F6D-9E80-853832AB915E}"/>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054E1C1-8524-405D-AECA-DC1A44E7CDA6}"/>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CAF20CEE-A071-4B7B-B058-E896D6664195}"/>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85D4E9F-5CB3-4841-8AC6-DE99DF7D5099}"/>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29C217-D128-4B0E-9C33-1CF0DD66E151}"/>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C6FFB1-FC1A-49A6-9F0E-A1CE53713F40}"/>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11144A8-3CBC-410F-9F84-47FD9E41CB42}"/>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D17C6153-614A-4A07-9CD0-E54B7859078F}"/>
              </a:ext>
            </a:extLst>
          </p:cNvPr>
          <p:cNvSpPr txBox="1"/>
          <p:nvPr/>
        </p:nvSpPr>
        <p:spPr>
          <a:xfrm>
            <a:off x="4029569" y="6466639"/>
            <a:ext cx="4132862" cy="400110"/>
          </a:xfrm>
          <a:prstGeom prst="rect">
            <a:avLst/>
          </a:prstGeom>
          <a:noFill/>
        </p:spPr>
        <p:txBody>
          <a:bodyPr wrap="none" rtlCol="0">
            <a:spAutoFit/>
          </a:bodyPr>
          <a:lstStyle/>
          <a:p>
            <a:pPr algn="ctr"/>
            <a:r>
              <a:rPr lang="en-US" sz="1000" dirty="0"/>
              <a:t>Thinking modified from image by </a:t>
            </a:r>
            <a:r>
              <a:rPr lang="en-US" sz="1000" dirty="0" err="1"/>
              <a:t>ArmOkay</a:t>
            </a:r>
            <a:r>
              <a:rPr lang="en-US" sz="1000" dirty="0"/>
              <a:t> from the Noun Project CC BY 3.0</a:t>
            </a:r>
          </a:p>
          <a:p>
            <a:pPr algn="ctr"/>
            <a:r>
              <a:rPr lang="en-US" sz="1000" dirty="0"/>
              <a:t>Coq logo from https://calebstanford.com/2019/01/15/coq-vector-image/</a:t>
            </a:r>
          </a:p>
        </p:txBody>
      </p:sp>
      <p:grpSp>
        <p:nvGrpSpPr>
          <p:cNvPr id="19" name="Group 18">
            <a:extLst>
              <a:ext uri="{FF2B5EF4-FFF2-40B4-BE49-F238E27FC236}">
                <a16:creationId xmlns:a16="http://schemas.microsoft.com/office/drawing/2014/main" id="{6B6CFEE3-DC20-4D93-B914-9834A5A07A82}"/>
              </a:ext>
            </a:extLst>
          </p:cNvPr>
          <p:cNvGrpSpPr/>
          <p:nvPr/>
        </p:nvGrpSpPr>
        <p:grpSpPr>
          <a:xfrm>
            <a:off x="10221776" y="3409812"/>
            <a:ext cx="1502048" cy="2215748"/>
            <a:chOff x="6036305" y="3421707"/>
            <a:chExt cx="1502048" cy="2215748"/>
          </a:xfrm>
        </p:grpSpPr>
        <p:sp>
          <p:nvSpPr>
            <p:cNvPr id="20" name="Freeform: Shape 19">
              <a:extLst>
                <a:ext uri="{FF2B5EF4-FFF2-40B4-BE49-F238E27FC236}">
                  <a16:creationId xmlns:a16="http://schemas.microsoft.com/office/drawing/2014/main" id="{38C831B5-A03C-43EE-A3D7-BF4B9D3EDBC5}"/>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11F6A6E-4A79-4DDC-B52C-4679D362B1E1}"/>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2BE77BD-E18B-4EA4-9A4C-AAB8620C85F4}"/>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
        <p:nvSpPr>
          <p:cNvPr id="23" name="Speech Bubble: Rectangle with Corners Rounded 22">
            <a:extLst>
              <a:ext uri="{FF2B5EF4-FFF2-40B4-BE49-F238E27FC236}">
                <a16:creationId xmlns:a16="http://schemas.microsoft.com/office/drawing/2014/main" id="{D1F99C06-3A04-4307-B48A-7B7E96616826}"/>
              </a:ext>
            </a:extLst>
          </p:cNvPr>
          <p:cNvSpPr/>
          <p:nvPr/>
        </p:nvSpPr>
        <p:spPr>
          <a:xfrm>
            <a:off x="2237494" y="2972006"/>
            <a:ext cx="3584658" cy="50995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D73A49"/>
                </a:solidFill>
                <a:latin typeface="Consolas" panose="020B0609020204030204" pitchFamily="49" charset="0"/>
              </a:rPr>
              <a:t>Goal</a:t>
            </a:r>
            <a:r>
              <a:rPr lang="en-US" dirty="0">
                <a:latin typeface="Consolas" panose="020B0609020204030204" pitchFamily="49" charset="0"/>
              </a:rPr>
              <a:t> </a:t>
            </a:r>
            <a:r>
              <a:rPr lang="en-US" dirty="0" err="1">
                <a:latin typeface="Consolas" panose="020B0609020204030204" pitchFamily="49" charset="0"/>
              </a:rPr>
              <a:t>is_even</a:t>
            </a:r>
            <a:r>
              <a:rPr lang="en-US" dirty="0">
                <a:latin typeface="Consolas" panose="020B0609020204030204" pitchFamily="49" charset="0"/>
              </a:rPr>
              <a:t> 9002.</a:t>
            </a:r>
            <a:endParaRPr lang="en-US" dirty="0"/>
          </a:p>
        </p:txBody>
      </p:sp>
      <p:sp>
        <p:nvSpPr>
          <p:cNvPr id="24" name="Speech Bubble: Rectangle with Corners Rounded 23">
            <a:extLst>
              <a:ext uri="{FF2B5EF4-FFF2-40B4-BE49-F238E27FC236}">
                <a16:creationId xmlns:a16="http://schemas.microsoft.com/office/drawing/2014/main" id="{E255390D-E06A-481A-B036-CDEBD8EFCE5B}"/>
              </a:ext>
            </a:extLst>
          </p:cNvPr>
          <p:cNvSpPr/>
          <p:nvPr/>
        </p:nvSpPr>
        <p:spPr>
          <a:xfrm flipH="1">
            <a:off x="6589485" y="2920804"/>
            <a:ext cx="3365020" cy="663885"/>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Goal is:</a:t>
            </a:r>
          </a:p>
          <a:p>
            <a:pPr algn="ctr"/>
            <a:r>
              <a:rPr lang="en-US" dirty="0" err="1">
                <a:latin typeface="Consolas" panose="020B0609020204030204" pitchFamily="49" charset="0"/>
              </a:rPr>
              <a:t>is_even</a:t>
            </a:r>
            <a:r>
              <a:rPr lang="en-US" dirty="0">
                <a:latin typeface="Consolas" panose="020B0609020204030204" pitchFamily="49" charset="0"/>
              </a:rPr>
              <a:t> 9002</a:t>
            </a:r>
            <a:endParaRPr lang="en-US" dirty="0"/>
          </a:p>
        </p:txBody>
      </p:sp>
      <p:sp>
        <p:nvSpPr>
          <p:cNvPr id="25" name="Speech Bubble: Rectangle with Corners Rounded 24">
            <a:extLst>
              <a:ext uri="{FF2B5EF4-FFF2-40B4-BE49-F238E27FC236}">
                <a16:creationId xmlns:a16="http://schemas.microsoft.com/office/drawing/2014/main" id="{6B29516F-C153-46D5-8B62-A6B7A268DC28}"/>
              </a:ext>
            </a:extLst>
          </p:cNvPr>
          <p:cNvSpPr/>
          <p:nvPr/>
        </p:nvSpPr>
        <p:spPr>
          <a:xfrm>
            <a:off x="2174760" y="3807754"/>
            <a:ext cx="3584658" cy="509950"/>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Consolas" panose="020B0609020204030204" pitchFamily="49" charset="0"/>
              </a:rPr>
              <a:t>apply </a:t>
            </a:r>
            <a:r>
              <a:rPr lang="en-US" dirty="0" err="1">
                <a:latin typeface="Consolas" panose="020B0609020204030204" pitchFamily="49" charset="0"/>
              </a:rPr>
              <a:t>parity_of_correct</a:t>
            </a:r>
            <a:endParaRPr lang="en-US" dirty="0"/>
          </a:p>
        </p:txBody>
      </p:sp>
      <p:sp>
        <p:nvSpPr>
          <p:cNvPr id="38" name="Speech Bubble: Rectangle with Corners Rounded 37">
            <a:extLst>
              <a:ext uri="{FF2B5EF4-FFF2-40B4-BE49-F238E27FC236}">
                <a16:creationId xmlns:a16="http://schemas.microsoft.com/office/drawing/2014/main" id="{DDD4A7F3-D473-4315-BB90-DE0F208B5B48}"/>
              </a:ext>
            </a:extLst>
          </p:cNvPr>
          <p:cNvSpPr/>
          <p:nvPr/>
        </p:nvSpPr>
        <p:spPr>
          <a:xfrm flipH="1">
            <a:off x="6589485" y="3738593"/>
            <a:ext cx="3365020" cy="670040"/>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Goal is:</a:t>
            </a:r>
          </a:p>
          <a:p>
            <a:pPr fontAlgn="t"/>
            <a:r>
              <a:rPr lang="en-US" dirty="0" err="1">
                <a:latin typeface="Consolas" panose="020B0609020204030204" pitchFamily="49" charset="0"/>
              </a:rPr>
              <a:t>parity_of</a:t>
            </a:r>
            <a:r>
              <a:rPr lang="en-US" dirty="0">
                <a:latin typeface="Consolas" panose="020B0609020204030204" pitchFamily="49" charset="0"/>
              </a:rPr>
              <a:t> 9002 = even</a:t>
            </a:r>
          </a:p>
        </p:txBody>
      </p:sp>
      <p:sp>
        <p:nvSpPr>
          <p:cNvPr id="39" name="Speech Bubble: Rectangle with Corners Rounded 38">
            <a:extLst>
              <a:ext uri="{FF2B5EF4-FFF2-40B4-BE49-F238E27FC236}">
                <a16:creationId xmlns:a16="http://schemas.microsoft.com/office/drawing/2014/main" id="{F7C51821-58DD-4C15-B065-EBFE587843E9}"/>
              </a:ext>
            </a:extLst>
          </p:cNvPr>
          <p:cNvSpPr/>
          <p:nvPr/>
        </p:nvSpPr>
        <p:spPr>
          <a:xfrm>
            <a:off x="2174760" y="5228251"/>
            <a:ext cx="3584658" cy="487304"/>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solidFill>
                  <a:srgbClr val="D73A49"/>
                </a:solidFill>
                <a:latin typeface="Consolas" panose="020B0609020204030204" pitchFamily="49" charset="0"/>
              </a:rPr>
              <a:t>Qed</a:t>
            </a:r>
            <a:endParaRPr lang="en-US" dirty="0"/>
          </a:p>
        </p:txBody>
      </p:sp>
      <p:sp>
        <p:nvSpPr>
          <p:cNvPr id="40" name="Speech Bubble: Rectangle with Corners Rounded 39">
            <a:extLst>
              <a:ext uri="{FF2B5EF4-FFF2-40B4-BE49-F238E27FC236}">
                <a16:creationId xmlns:a16="http://schemas.microsoft.com/office/drawing/2014/main" id="{BC92D1AA-61BC-4FAE-B2B2-98CE3BDD971F}"/>
              </a:ext>
            </a:extLst>
          </p:cNvPr>
          <p:cNvSpPr/>
          <p:nvPr/>
        </p:nvSpPr>
        <p:spPr>
          <a:xfrm flipH="1">
            <a:off x="6652220" y="5735287"/>
            <a:ext cx="3365020"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
        <p:nvSpPr>
          <p:cNvPr id="43" name="Speech Bubble: Rectangle with Corners Rounded 42">
            <a:extLst>
              <a:ext uri="{FF2B5EF4-FFF2-40B4-BE49-F238E27FC236}">
                <a16:creationId xmlns:a16="http://schemas.microsoft.com/office/drawing/2014/main" id="{005A6745-7221-487D-959E-5BC8B3953360}"/>
              </a:ext>
            </a:extLst>
          </p:cNvPr>
          <p:cNvSpPr/>
          <p:nvPr/>
        </p:nvSpPr>
        <p:spPr>
          <a:xfrm>
            <a:off x="2174760" y="4494988"/>
            <a:ext cx="3584658" cy="509950"/>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latin typeface="Consolas" panose="020B0609020204030204" pitchFamily="49" charset="0"/>
              </a:rPr>
              <a:t>vm_compute</a:t>
            </a:r>
            <a:r>
              <a:rPr lang="en-US" dirty="0">
                <a:latin typeface="Consolas" panose="020B0609020204030204" pitchFamily="49" charset="0"/>
              </a:rPr>
              <a:t>; reflexivity.</a:t>
            </a:r>
            <a:endParaRPr lang="en-US" dirty="0"/>
          </a:p>
        </p:txBody>
      </p:sp>
      <p:sp>
        <p:nvSpPr>
          <p:cNvPr id="44" name="Speech Bubble: Rectangle with Corners Rounded 43">
            <a:extLst>
              <a:ext uri="{FF2B5EF4-FFF2-40B4-BE49-F238E27FC236}">
                <a16:creationId xmlns:a16="http://schemas.microsoft.com/office/drawing/2014/main" id="{0C2E1ADA-6807-4F6E-BDAA-BC3E8C2858EC}"/>
              </a:ext>
            </a:extLst>
          </p:cNvPr>
          <p:cNvSpPr/>
          <p:nvPr/>
        </p:nvSpPr>
        <p:spPr>
          <a:xfrm flipH="1">
            <a:off x="6617180" y="4629356"/>
            <a:ext cx="3365020" cy="86848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Current Proof is:</a:t>
            </a:r>
          </a:p>
          <a:p>
            <a:pPr fontAlgn="t"/>
            <a:r>
              <a:rPr lang="en-US" dirty="0" err="1">
                <a:latin typeface="Consolas" panose="020B0609020204030204" pitchFamily="49" charset="0"/>
              </a:rPr>
              <a:t>parity_of_correct</a:t>
            </a:r>
            <a:r>
              <a:rPr lang="en-US" dirty="0">
                <a:latin typeface="Consolas" panose="020B0609020204030204" pitchFamily="49" charset="0"/>
              </a:rPr>
              <a:t> 9002 (</a:t>
            </a:r>
            <a:r>
              <a:rPr lang="en-US" dirty="0" err="1">
                <a:latin typeface="Consolas" panose="020B0609020204030204" pitchFamily="49" charset="0"/>
              </a:rPr>
              <a:t>eq_refl</a:t>
            </a:r>
            <a:r>
              <a:rPr lang="en-US" dirty="0">
                <a:latin typeface="Consolas" panose="020B0609020204030204" pitchFamily="49" charset="0"/>
              </a:rPr>
              <a:t> even)</a:t>
            </a:r>
          </a:p>
        </p:txBody>
      </p:sp>
      <p:sp>
        <p:nvSpPr>
          <p:cNvPr id="45" name="Rectangle 44">
            <a:extLst>
              <a:ext uri="{FF2B5EF4-FFF2-40B4-BE49-F238E27FC236}">
                <a16:creationId xmlns:a16="http://schemas.microsoft.com/office/drawing/2014/main" id="{E476CABF-C9A6-4801-AF9E-542BF96FE373}"/>
              </a:ext>
            </a:extLst>
          </p:cNvPr>
          <p:cNvSpPr/>
          <p:nvPr/>
        </p:nvSpPr>
        <p:spPr>
          <a:xfrm>
            <a:off x="-1" y="2176103"/>
            <a:ext cx="12191999" cy="670041"/>
          </a:xfrm>
          <a:prstGeom prst="rect">
            <a:avLst/>
          </a:prstGeom>
        </p:spPr>
        <p:txBody>
          <a:bodyPr wrap="square" numCol="2">
            <a:spAutoFit/>
          </a:bodyPr>
          <a:lstStyle/>
          <a:p>
            <a:pPr fontAlgn="t"/>
            <a:r>
              <a:rPr lang="en-US" dirty="0">
                <a:solidFill>
                  <a:srgbClr val="E36209"/>
                </a:solidFill>
                <a:latin typeface="Consolas" panose="020B0609020204030204" pitchFamily="49" charset="0"/>
              </a:rPr>
              <a:t>Inductive</a:t>
            </a:r>
            <a:r>
              <a:rPr lang="en-US" dirty="0">
                <a:latin typeface="Consolas" panose="020B0609020204030204" pitchFamily="49" charset="0"/>
              </a:rPr>
              <a:t> parity := even | odd.</a:t>
            </a:r>
          </a:p>
          <a:p>
            <a:pPr fontAlgn="t"/>
            <a:r>
              <a:rPr lang="en-US" dirty="0">
                <a:solidFill>
                  <a:srgbClr val="E36209"/>
                </a:solidFill>
                <a:latin typeface="Consolas" panose="020B0609020204030204" pitchFamily="49" charset="0"/>
              </a:rPr>
              <a:t>Fixpoint</a:t>
            </a:r>
            <a:r>
              <a:rPr lang="en-US" dirty="0">
                <a:latin typeface="Consolas" panose="020B0609020204030204" pitchFamily="49" charset="0"/>
              </a:rPr>
              <a:t> </a:t>
            </a:r>
            <a:r>
              <a:rPr lang="en-US" dirty="0" err="1">
                <a:latin typeface="Consolas" panose="020B0609020204030204" pitchFamily="49" charset="0"/>
              </a:rPr>
              <a:t>parity_of</a:t>
            </a:r>
            <a:r>
              <a:rPr lang="en-US" dirty="0">
                <a:latin typeface="Consolas" panose="020B0609020204030204" pitchFamily="49" charset="0"/>
              </a:rPr>
              <a:t> : ℕ → parity</a:t>
            </a:r>
          </a:p>
          <a:p>
            <a:pPr fontAlgn="t"/>
            <a:r>
              <a:rPr lang="en-US" dirty="0">
                <a:solidFill>
                  <a:srgbClr val="E36209"/>
                </a:solidFill>
                <a:latin typeface="Consolas" panose="020B0609020204030204" pitchFamily="49" charset="0"/>
              </a:rPr>
              <a:t>Lemma</a:t>
            </a:r>
            <a:r>
              <a:rPr lang="en-US" dirty="0">
                <a:latin typeface="Consolas" panose="020B0609020204030204" pitchFamily="49" charset="0"/>
              </a:rPr>
              <a:t> </a:t>
            </a:r>
            <a:r>
              <a:rPr lang="en-US" dirty="0" err="1">
                <a:latin typeface="Consolas" panose="020B0609020204030204" pitchFamily="49" charset="0"/>
              </a:rPr>
              <a:t>parity_of_correct</a:t>
            </a:r>
            <a:endParaRPr lang="en-US" dirty="0">
              <a:latin typeface="Consolas" panose="020B0609020204030204" pitchFamily="49" charset="0"/>
            </a:endParaRPr>
          </a:p>
          <a:p>
            <a:pPr fontAlgn="t"/>
            <a:r>
              <a:rPr lang="en-US" dirty="0">
                <a:latin typeface="Consolas" panose="020B0609020204030204" pitchFamily="49" charset="0"/>
              </a:rPr>
              <a:t>: ∀ n, </a:t>
            </a:r>
            <a:r>
              <a:rPr lang="en-US" dirty="0" err="1">
                <a:latin typeface="Consolas" panose="020B0609020204030204" pitchFamily="49" charset="0"/>
              </a:rPr>
              <a:t>parity_of</a:t>
            </a:r>
            <a:r>
              <a:rPr lang="en-US" dirty="0">
                <a:latin typeface="Consolas" panose="020B0609020204030204" pitchFamily="49" charset="0"/>
              </a:rPr>
              <a:t> n = even → </a:t>
            </a:r>
            <a:r>
              <a:rPr lang="en-US" dirty="0" err="1">
                <a:latin typeface="Consolas" panose="020B0609020204030204" pitchFamily="49" charset="0"/>
              </a:rPr>
              <a:t>is_even</a:t>
            </a:r>
            <a:r>
              <a:rPr lang="en-US" dirty="0">
                <a:latin typeface="Consolas" panose="020B0609020204030204" pitchFamily="49" charset="0"/>
              </a:rPr>
              <a:t> n.</a:t>
            </a:r>
          </a:p>
        </p:txBody>
      </p:sp>
    </p:spTree>
    <p:extLst>
      <p:ext uri="{BB962C8B-B14F-4D97-AF65-F5344CB8AC3E}">
        <p14:creationId xmlns:p14="http://schemas.microsoft.com/office/powerpoint/2010/main" val="165634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8" grpId="0" animBg="1"/>
      <p:bldP spid="39" grpId="0" animBg="1"/>
      <p:bldP spid="40" grpId="0" animBg="1"/>
      <p:bldP spid="43" grpId="0" animBg="1"/>
      <p:bldP spid="4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Why reflective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a:t>
            </a:r>
          </a:p>
          <a:p>
            <a:r>
              <a:rPr lang="en-US" dirty="0"/>
              <a:t>The trail left by proof-engine-based rewriting is super-linear in the size of the code being transformed</a:t>
            </a:r>
          </a:p>
          <a:p>
            <a:r>
              <a:rPr lang="en-US" dirty="0"/>
              <a:t>Tracking the goal incurs super-linear overhead in the number of binders</a:t>
            </a:r>
          </a:p>
          <a:p>
            <a:r>
              <a:rPr lang="en-US" dirty="0"/>
              <a:t>Recursively computing only the output is asymptotically faster</a:t>
            </a:r>
          </a:p>
          <a:p>
            <a:r>
              <a:rPr lang="en-US" dirty="0"/>
              <a:t>Side benefit: we can extract it to </a:t>
            </a:r>
            <a:r>
              <a:rPr lang="en-US" dirty="0" err="1"/>
              <a:t>OCaml</a:t>
            </a:r>
            <a:r>
              <a:rPr lang="en-US" dirty="0"/>
              <a:t> to run as a nifty command-line utility</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2293508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409587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with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normAutofit/>
          </a:bodyPr>
          <a:lstStyle/>
          <a:p>
            <a:pPr marL="0" indent="0">
              <a:buNone/>
            </a:pPr>
            <a:r>
              <a:rPr lang="en-US" dirty="0"/>
              <a:t>“Better!  Faster!  Cheaper!”</a:t>
            </a:r>
          </a:p>
          <a:p>
            <a:r>
              <a:rPr lang="en-US" dirty="0"/>
              <a:t>Hedging against more powerful attackers</a:t>
            </a:r>
          </a:p>
          <a:p>
            <a:r>
              <a:rPr lang="en-US" dirty="0"/>
              <a:t>More mathematical security</a:t>
            </a:r>
          </a:p>
          <a:p>
            <a:r>
              <a:rPr lang="en-US" dirty="0"/>
              <a:t>Reduce costs (server &amp; user)</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dirty="0"/>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4</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“Don’t touch it;</a:t>
            </a:r>
            <a:br>
              <a:rPr lang="en-US" dirty="0"/>
            </a:br>
            <a:r>
              <a:rPr lang="en-US" dirty="0"/>
              <a:t>it works!”</a:t>
            </a:r>
          </a:p>
          <a:p>
            <a:r>
              <a:rPr lang="en-US" dirty="0"/>
              <a:t>Lots of room for error</a:t>
            </a:r>
          </a:p>
          <a:p>
            <a:r>
              <a:rPr lang="en-US" dirty="0"/>
              <a:t>Enormous cost of error</a:t>
            </a:r>
          </a:p>
          <a:p>
            <a:r>
              <a:rPr lang="en-US" dirty="0"/>
              <a:t>Hard to find errors</a:t>
            </a:r>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B811C6C-AB67-4E94-9214-45739804A1C4}"/>
              </a:ext>
            </a:extLst>
          </p:cNvPr>
          <p:cNvSpPr/>
          <p:nvPr/>
        </p:nvSpPr>
        <p:spPr>
          <a:xfrm>
            <a:off x="3989026"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spTree>
    <p:extLst>
      <p:ext uri="{BB962C8B-B14F-4D97-AF65-F5344CB8AC3E}">
        <p14:creationId xmlns:p14="http://schemas.microsoft.com/office/powerpoint/2010/main" val="1186118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862656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50000"/>
              </a:lnSpc>
              <a:spcBef>
                <a:spcPts val="0"/>
              </a:spcBef>
              <a:buNone/>
            </a:pPr>
            <a:r>
              <a:rPr lang="en-US" dirty="0"/>
              <a:t>⇝ (λ x. rewrite(“+”, “0”, rewrite(“+”, “x”, rewrite(“+”, “1”,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4197813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Let-Lifting monad for code-sharing-preservation</a:t>
            </a:r>
          </a:p>
          <a:p>
            <a:pPr>
              <a:lnSpc>
                <a:spcPct val="100000"/>
              </a:lnSpc>
              <a:spcBef>
                <a:spcPts val="0"/>
              </a:spcBef>
            </a:pPr>
            <a:r>
              <a:rPr lang="en-US" dirty="0"/>
              <a:t>Assignment + return; bind is derived</a:t>
            </a:r>
          </a:p>
          <a:p>
            <a:pPr>
              <a:lnSpc>
                <a:spcPct val="100000"/>
              </a:lnSpc>
              <a:spcBef>
                <a:spcPts val="0"/>
              </a:spcBef>
            </a:pPr>
            <a:r>
              <a:rPr lang="en-US" dirty="0"/>
              <a:t>Rewrote </a:t>
            </a:r>
            <a:r>
              <a:rPr lang="en-US" dirty="0" err="1"/>
              <a:t>NbE</a:t>
            </a:r>
            <a:r>
              <a:rPr lang="en-US" dirty="0"/>
              <a:t> in this Let-Lifting monad</a:t>
            </a:r>
          </a:p>
          <a:p>
            <a:pPr>
              <a:lnSpc>
                <a:spcPct val="100000"/>
              </a:lnSpc>
              <a:spcBef>
                <a:spcPts val="0"/>
              </a:spcBef>
            </a:pPr>
            <a:r>
              <a:rPr lang="en-US" dirty="0"/>
              <a:t>Haven’t seen it in the literature, but it’s not too tricky</a:t>
            </a:r>
          </a:p>
          <a:p>
            <a:pPr>
              <a:lnSpc>
                <a:spcPct val="100000"/>
              </a:lnSpc>
              <a:spcBef>
                <a:spcPts val="0"/>
              </a:spcBef>
            </a:pPr>
            <a:r>
              <a:rPr lang="en-US" dirty="0"/>
              <a:t>Automatic </a:t>
            </a:r>
            <a:r>
              <a:rPr lang="el-GR" dirty="0"/>
              <a:t>ι</a:t>
            </a:r>
            <a:r>
              <a:rPr lang="en-US" dirty="0"/>
              <a:t>-reduction was too tricky to figure out, so I hard-coded the cases we needed for fiat-crypto</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313437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Using Parametric Higher-Order Abstract Syntax (PHOAS) to deal with binders allows delaying rewriting</a:t>
            </a:r>
          </a:p>
          <a:p>
            <a:pPr>
              <a:lnSpc>
                <a:spcPct val="100000"/>
              </a:lnSpc>
              <a:spcBef>
                <a:spcPts val="0"/>
              </a:spcBef>
            </a:pPr>
            <a:r>
              <a:rPr lang="en-US" dirty="0"/>
              <a:t>We thus achieve complete rewriting in a single pass when the rewrite rules form a DAG</a:t>
            </a:r>
          </a:p>
          <a:p>
            <a:pPr lvl="1">
              <a:lnSpc>
                <a:spcPct val="100000"/>
              </a:lnSpc>
              <a:spcBef>
                <a:spcPts val="0"/>
              </a:spcBef>
            </a:pPr>
            <a:r>
              <a:rPr lang="en-US" dirty="0"/>
              <a:t>We have extra magic for when they don’t.  The magic is called “fuel” and “try again”.</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78270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Select rewrite rule based on </a:t>
            </a:r>
            <a:r>
              <a:rPr lang="en-US" dirty="0" err="1"/>
              <a:t>Coq’s</a:t>
            </a:r>
            <a:r>
              <a:rPr lang="en-US" dirty="0"/>
              <a:t> pattern matching so we don’t need to walk the entire list of rewrite rules at every identifier/constant node just to see which ones apply</a:t>
            </a:r>
          </a:p>
          <a:p>
            <a:pPr>
              <a:lnSpc>
                <a:spcPct val="100000"/>
              </a:lnSpc>
              <a:spcBef>
                <a:spcPts val="0"/>
              </a:spcBef>
            </a:pPr>
            <a:r>
              <a:rPr lang="en-US" dirty="0"/>
              <a:t>On-the-fly emission of a type of codes for relevant constants </a:t>
            </a:r>
          </a:p>
          <a:p>
            <a:pPr>
              <a:lnSpc>
                <a:spcPct val="100000"/>
              </a:lnSpc>
              <a:spcBef>
                <a:spcPts val="0"/>
              </a:spcBef>
            </a:pPr>
            <a:r>
              <a:rPr lang="en-US" dirty="0"/>
              <a:t>Partial evaluation on the generated rewriter (further 2x efficiency)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1418593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br>
              <a:rPr lang="en-US" dirty="0"/>
            </a:br>
            <a:r>
              <a:rPr lang="en-US" dirty="0"/>
              <a:t>+ more features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1505577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46</a:t>
            </a:fld>
            <a:endParaRPr lang="en-US"/>
          </a:p>
        </p:txBody>
      </p:sp>
      <p:pic>
        <p:nvPicPr>
          <p:cNvPr id="7" name="Graphic 6" descr="Fireworks">
            <a:extLst>
              <a:ext uri="{FF2B5EF4-FFF2-40B4-BE49-F238E27FC236}">
                <a16:creationId xmlns:a16="http://schemas.microsoft.com/office/drawing/2014/main" id="{D3190A5A-D346-C64C-87E6-1AC71262B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6349" y="535569"/>
            <a:ext cx="4063083" cy="4063083"/>
          </a:xfrm>
          <a:prstGeom prst="rect">
            <a:avLst/>
          </a:prstGeom>
        </p:spPr>
      </p:pic>
      <p:pic>
        <p:nvPicPr>
          <p:cNvPr id="8" name="Graphic 7" descr="Fireworks">
            <a:extLst>
              <a:ext uri="{FF2B5EF4-FFF2-40B4-BE49-F238E27FC236}">
                <a16:creationId xmlns:a16="http://schemas.microsoft.com/office/drawing/2014/main" id="{BED7738B-6DD1-5946-BCFB-6E5C97712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3266" y="2475829"/>
            <a:ext cx="4063083" cy="4063083"/>
          </a:xfrm>
          <a:prstGeom prst="rect">
            <a:avLst/>
          </a:prstGeom>
        </p:spPr>
      </p:pic>
    </p:spTree>
    <p:extLst>
      <p:ext uri="{BB962C8B-B14F-4D97-AF65-F5344CB8AC3E}">
        <p14:creationId xmlns:p14="http://schemas.microsoft.com/office/powerpoint/2010/main" val="2824855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47</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A833-1B0B-49D2-A43D-DC8C6DE281BF}"/>
              </a:ext>
            </a:extLst>
          </p:cNvPr>
          <p:cNvSpPr>
            <a:spLocks noGrp="1"/>
          </p:cNvSpPr>
          <p:nvPr>
            <p:ph type="title"/>
          </p:nvPr>
        </p:nvSpPr>
        <p:spPr/>
        <p:txBody>
          <a:bodyPr/>
          <a:lstStyle/>
          <a:p>
            <a:r>
              <a:rPr lang="en-US" dirty="0"/>
              <a:t>Performance on Fiat Cryptography</a:t>
            </a:r>
          </a:p>
        </p:txBody>
      </p:sp>
      <p:sp>
        <p:nvSpPr>
          <p:cNvPr id="4" name="Date Placeholder 3">
            <a:extLst>
              <a:ext uri="{FF2B5EF4-FFF2-40B4-BE49-F238E27FC236}">
                <a16:creationId xmlns:a16="http://schemas.microsoft.com/office/drawing/2014/main" id="{49988C6B-5FA0-43AA-B50A-0B46ED1E327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008881D-0BF2-42BC-96D2-2C4F6E6D4AAA}"/>
              </a:ext>
            </a:extLst>
          </p:cNvPr>
          <p:cNvSpPr>
            <a:spLocks noGrp="1"/>
          </p:cNvSpPr>
          <p:nvPr>
            <p:ph type="sldNum" sz="quarter" idx="12"/>
          </p:nvPr>
        </p:nvSpPr>
        <p:spPr/>
        <p:txBody>
          <a:bodyPr/>
          <a:lstStyle/>
          <a:p>
            <a:fld id="{62ACD81C-0ABE-4302-8FB0-4A8AC0E9431D}" type="slidenum">
              <a:rPr lang="en-US" smtClean="0"/>
              <a:t>48</a:t>
            </a:fld>
            <a:endParaRPr lang="en-US"/>
          </a:p>
        </p:txBody>
      </p:sp>
      <p:sp>
        <p:nvSpPr>
          <p:cNvPr id="8" name="Content Placeholder 7">
            <a:extLst>
              <a:ext uri="{FF2B5EF4-FFF2-40B4-BE49-F238E27FC236}">
                <a16:creationId xmlns:a16="http://schemas.microsoft.com/office/drawing/2014/main" id="{1F54A926-B9A2-4386-8C9E-323D3F5A2C29}"/>
              </a:ext>
            </a:extLst>
          </p:cNvPr>
          <p:cNvSpPr>
            <a:spLocks noGrp="1"/>
          </p:cNvSpPr>
          <p:nvPr>
            <p:ph idx="1"/>
          </p:nvPr>
        </p:nvSpPr>
        <p:spPr/>
        <p:txBody>
          <a:bodyPr/>
          <a:lstStyle/>
          <a:p>
            <a:endParaRPr lang="en-US" dirty="0"/>
          </a:p>
        </p:txBody>
      </p:sp>
      <p:pic>
        <p:nvPicPr>
          <p:cNvPr id="11" name="Picture 10">
            <a:extLst>
              <a:ext uri="{FF2B5EF4-FFF2-40B4-BE49-F238E27FC236}">
                <a16:creationId xmlns:a16="http://schemas.microsoft.com/office/drawing/2014/main" id="{FC52CD87-C6CE-482E-BCEF-80FE8E232F44}"/>
              </a:ext>
            </a:extLst>
          </p:cNvPr>
          <p:cNvPicPr>
            <a:picLocks noChangeAspect="1"/>
          </p:cNvPicPr>
          <p:nvPr/>
        </p:nvPicPr>
        <p:blipFill>
          <a:blip r:embed="rId3"/>
          <a:stretch>
            <a:fillRect/>
          </a:stretch>
        </p:blipFill>
        <p:spPr>
          <a:xfrm>
            <a:off x="3547269" y="1646238"/>
            <a:ext cx="5097463" cy="4709495"/>
          </a:xfrm>
          <a:prstGeom prst="rect">
            <a:avLst/>
          </a:prstGeom>
        </p:spPr>
      </p:pic>
    </p:spTree>
    <p:extLst>
      <p:ext uri="{BB962C8B-B14F-4D97-AF65-F5344CB8AC3E}">
        <p14:creationId xmlns:p14="http://schemas.microsoft.com/office/powerpoint/2010/main" val="1441758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DFEE-E579-C74B-BBA7-A854A6884620}"/>
              </a:ext>
            </a:extLst>
          </p:cNvPr>
          <p:cNvSpPr>
            <a:spLocks noGrp="1"/>
          </p:cNvSpPr>
          <p:nvPr>
            <p:ph type="title"/>
          </p:nvPr>
        </p:nvSpPr>
        <p:spPr>
          <a:xfrm>
            <a:off x="838200" y="500062"/>
            <a:ext cx="10515600" cy="1325563"/>
          </a:xfrm>
        </p:spPr>
        <p:txBody>
          <a:bodyPr/>
          <a:lstStyle/>
          <a:p>
            <a:r>
              <a:rPr lang="en-US" dirty="0"/>
              <a:t>Our Approach</a:t>
            </a:r>
          </a:p>
        </p:txBody>
      </p:sp>
      <p:sp>
        <p:nvSpPr>
          <p:cNvPr id="3" name="Content Placeholder 2">
            <a:extLst>
              <a:ext uri="{FF2B5EF4-FFF2-40B4-BE49-F238E27FC236}">
                <a16:creationId xmlns:a16="http://schemas.microsoft.com/office/drawing/2014/main" id="{7A238148-CF07-DD48-8667-8AE66D57C532}"/>
              </a:ext>
            </a:extLst>
          </p:cNvPr>
          <p:cNvSpPr>
            <a:spLocks noGrp="1"/>
          </p:cNvSpPr>
          <p:nvPr>
            <p:ph idx="1"/>
          </p:nvPr>
        </p:nvSpPr>
        <p:spPr/>
        <p:txBody>
          <a:bodyPr/>
          <a:lstStyle/>
          <a:p>
            <a:r>
              <a:rPr lang="en-US" dirty="0"/>
              <a:t>Dig deep to find the places of asymptotic blowup</a:t>
            </a:r>
          </a:p>
          <a:p>
            <a:r>
              <a:rPr lang="en-US" dirty="0"/>
              <a:t>Understand the </a:t>
            </a:r>
            <a:r>
              <a:rPr lang="en-US"/>
              <a:t>precise </a:t>
            </a:r>
            <a:r>
              <a:rPr lang="en-US" dirty="0"/>
              <a:t>source of the blowup</a:t>
            </a:r>
          </a:p>
          <a:p>
            <a:r>
              <a:rPr lang="en-US" dirty="0"/>
              <a:t>Fuse the different compiler passes deeply </a:t>
            </a:r>
          </a:p>
          <a:p>
            <a:endParaRPr lang="en-US" dirty="0"/>
          </a:p>
        </p:txBody>
      </p:sp>
      <p:sp>
        <p:nvSpPr>
          <p:cNvPr id="4" name="Date Placeholder 3">
            <a:extLst>
              <a:ext uri="{FF2B5EF4-FFF2-40B4-BE49-F238E27FC236}">
                <a16:creationId xmlns:a16="http://schemas.microsoft.com/office/drawing/2014/main" id="{8D2C1DE0-304E-B048-8B39-90B0B62A63F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C13CED9-2057-5E45-A265-C1EB5E8643F4}"/>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16054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423330" y="1690688"/>
                <a:ext cx="2195595" cy="1160885"/>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423330"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724880" y="2271130"/>
            <a:ext cx="1580827" cy="2859438"/>
          </a:xfrm>
          <a:prstGeom prst="curvedRightArrow">
            <a:avLst>
              <a:gd name="adj1" fmla="val 26993"/>
              <a:gd name="adj2" fmla="val 50000"/>
              <a:gd name="adj3" fmla="val 25000"/>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380576" y="3204903"/>
            <a:ext cx="3066425" cy="1212114"/>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that</a:t>
            </a:r>
          </a:p>
          <a:p>
            <a:pPr algn="ctr"/>
            <a:r>
              <a:rPr lang="en-US" dirty="0"/>
              <a:t>code matches spec</a:t>
            </a:r>
          </a:p>
        </p:txBody>
      </p:sp>
      <p:sp>
        <p:nvSpPr>
          <p:cNvPr id="13" name="Rectangle 12">
            <a:extLst>
              <a:ext uri="{FF2B5EF4-FFF2-40B4-BE49-F238E27FC236}">
                <a16:creationId xmlns:a16="http://schemas.microsoft.com/office/drawing/2014/main" id="{D5C479EE-77CE-49C3-9509-1991CE1B6BEF}"/>
              </a:ext>
            </a:extLst>
          </p:cNvPr>
          <p:cNvSpPr/>
          <p:nvPr/>
        </p:nvSpPr>
        <p:spPr>
          <a:xfrm>
            <a:off x="7414153"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792792" y="2763725"/>
            <a:ext cx="1681257" cy="1653292"/>
            <a:chOff x="1033600" y="2005926"/>
            <a:chExt cx="3270309"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4029569" y="6611779"/>
            <a:ext cx="4132863" cy="246221"/>
          </a:xfrm>
          <a:prstGeom prst="rect">
            <a:avLst/>
          </a:prstGeom>
          <a:noFill/>
        </p:spPr>
        <p:txBody>
          <a:bodyPr wrap="none" rtlCol="0">
            <a:spAutoFit/>
          </a:bodyPr>
          <a:lstStyle/>
          <a:p>
            <a:r>
              <a:rPr lang="en-US" sz="1000" dirty="0"/>
              <a:t>Thinking modified from image by </a:t>
            </a:r>
            <a:r>
              <a:rPr lang="en-US" sz="1000" dirty="0" err="1"/>
              <a:t>ArmOkay</a:t>
            </a:r>
            <a:r>
              <a:rPr lang="en-US" sz="1000" dirty="0"/>
              <a:t> from the Noun Project CC BY 3.0</a:t>
            </a:r>
          </a:p>
        </p:txBody>
      </p:sp>
      <p:sp>
        <p:nvSpPr>
          <p:cNvPr id="27" name="Arrow: Striped Right 5">
            <a:extLst>
              <a:ext uri="{FF2B5EF4-FFF2-40B4-BE49-F238E27FC236}">
                <a16:creationId xmlns:a16="http://schemas.microsoft.com/office/drawing/2014/main" id="{8529AD7C-950B-6E47-B25F-5884249CDEE6}"/>
              </a:ext>
            </a:extLst>
          </p:cNvPr>
          <p:cNvSpPr/>
          <p:nvPr/>
        </p:nvSpPr>
        <p:spPr>
          <a:xfrm>
            <a:off x="2281200" y="3365655"/>
            <a:ext cx="2045153"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58A65CA0-FBDB-6241-96D8-C764B4169DA6}"/>
              </a:ext>
            </a:extLst>
          </p:cNvPr>
          <p:cNvGrpSpPr/>
          <p:nvPr/>
        </p:nvGrpSpPr>
        <p:grpSpPr>
          <a:xfrm>
            <a:off x="2828627" y="3693785"/>
            <a:ext cx="331559" cy="482315"/>
            <a:chOff x="4297992" y="3112658"/>
            <a:chExt cx="580978" cy="845141"/>
          </a:xfrm>
        </p:grpSpPr>
        <p:sp>
          <p:nvSpPr>
            <p:cNvPr id="29" name="Freeform: Shape 38">
              <a:extLst>
                <a:ext uri="{FF2B5EF4-FFF2-40B4-BE49-F238E27FC236}">
                  <a16:creationId xmlns:a16="http://schemas.microsoft.com/office/drawing/2014/main" id="{408810F2-9659-204C-B38F-85CA669C51A8}"/>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30" name="Freeform: Shape 39">
              <a:extLst>
                <a:ext uri="{FF2B5EF4-FFF2-40B4-BE49-F238E27FC236}">
                  <a16:creationId xmlns:a16="http://schemas.microsoft.com/office/drawing/2014/main" id="{697A23D2-8685-8441-9DF4-4FFF3083F0C8}"/>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71007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Fiat-Crypto Performance Through the Ages</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1293307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A9BD-11AD-4B6C-8410-47B440AAEF32}"/>
              </a:ext>
            </a:extLst>
          </p:cNvPr>
          <p:cNvSpPr>
            <a:spLocks noGrp="1"/>
          </p:cNvSpPr>
          <p:nvPr>
            <p:ph type="title"/>
          </p:nvPr>
        </p:nvSpPr>
        <p:spPr/>
        <p:txBody>
          <a:bodyPr/>
          <a:lstStyle/>
          <a:p>
            <a:r>
              <a:rPr lang="en-US" dirty="0"/>
              <a:t>Using </a:t>
            </a:r>
            <a:r>
              <a:rPr lang="en-US" dirty="0" err="1"/>
              <a:t>setoid_rewrite</a:t>
            </a:r>
            <a:r>
              <a:rPr lang="en-US" dirty="0"/>
              <a:t> (approximate) (what date?)</a:t>
            </a:r>
          </a:p>
        </p:txBody>
      </p:sp>
      <p:sp>
        <p:nvSpPr>
          <p:cNvPr id="3" name="Content Placeholder 2">
            <a:extLst>
              <a:ext uri="{FF2B5EF4-FFF2-40B4-BE49-F238E27FC236}">
                <a16:creationId xmlns:a16="http://schemas.microsoft.com/office/drawing/2014/main" id="{9EA6917B-DEC5-4158-9EBB-65572018028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0B1EDBD1-F6B4-4FE6-A114-E32A7811651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A576D712-2F6E-4DE6-B69E-59D79A6D7521}"/>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128101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9CFF-FA69-4F5B-AFA7-E1E523DCBE1C}"/>
              </a:ext>
            </a:extLst>
          </p:cNvPr>
          <p:cNvSpPr>
            <a:spLocks noGrp="1"/>
          </p:cNvSpPr>
          <p:nvPr>
            <p:ph type="title"/>
          </p:nvPr>
        </p:nvSpPr>
        <p:spPr/>
        <p:txBody>
          <a:bodyPr/>
          <a:lstStyle/>
          <a:p>
            <a:r>
              <a:rPr lang="en-US" dirty="0"/>
              <a:t>Using old pipeline with notations, before I fixed 4000 millennia problem (approximate)</a:t>
            </a:r>
          </a:p>
        </p:txBody>
      </p:sp>
      <p:sp>
        <p:nvSpPr>
          <p:cNvPr id="3" name="Content Placeholder 2">
            <a:extLst>
              <a:ext uri="{FF2B5EF4-FFF2-40B4-BE49-F238E27FC236}">
                <a16:creationId xmlns:a16="http://schemas.microsoft.com/office/drawing/2014/main" id="{B6BA1324-BA55-4B4D-A7C7-1772E5D9CD7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E46DD42-E9BD-4B95-9C3A-C6DA6C46236B}"/>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96864E-1933-420F-9228-83C883C0A578}"/>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2199512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7DE40-24F5-48CE-8DB0-5F4798E65B40}"/>
              </a:ext>
            </a:extLst>
          </p:cNvPr>
          <p:cNvSpPr>
            <a:spLocks noGrp="1"/>
          </p:cNvSpPr>
          <p:nvPr>
            <p:ph type="title"/>
          </p:nvPr>
        </p:nvSpPr>
        <p:spPr/>
        <p:txBody>
          <a:bodyPr/>
          <a:lstStyle/>
          <a:p>
            <a:r>
              <a:rPr lang="en-US" dirty="0"/>
              <a:t>Old pipeline after fixing 4000 millennia problem</a:t>
            </a:r>
          </a:p>
        </p:txBody>
      </p:sp>
      <p:sp>
        <p:nvSpPr>
          <p:cNvPr id="3" name="Content Placeholder 2">
            <a:extLst>
              <a:ext uri="{FF2B5EF4-FFF2-40B4-BE49-F238E27FC236}">
                <a16:creationId xmlns:a16="http://schemas.microsoft.com/office/drawing/2014/main" id="{CB325DA2-16AB-45A7-ADA1-40DACF9B519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2891AA7-EF91-4471-9F80-7527936B080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6877A0E-2B05-4256-8E0F-573D63F55CCC}"/>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1341841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3ACB-8BF1-4CF6-9361-622618E410C7}"/>
              </a:ext>
            </a:extLst>
          </p:cNvPr>
          <p:cNvSpPr>
            <a:spLocks noGrp="1"/>
          </p:cNvSpPr>
          <p:nvPr>
            <p:ph type="title"/>
          </p:nvPr>
        </p:nvSpPr>
        <p:spPr/>
        <p:txBody>
          <a:bodyPr/>
          <a:lstStyle/>
          <a:p>
            <a:r>
              <a:rPr lang="en-US" dirty="0"/>
              <a:t>New pipeline (in the </a:t>
            </a:r>
            <a:r>
              <a:rPr lang="en-US" dirty="0" err="1"/>
              <a:t>vm</a:t>
            </a:r>
            <a:r>
              <a:rPr lang="en-US" dirty="0"/>
              <a:t>)</a:t>
            </a:r>
          </a:p>
        </p:txBody>
      </p:sp>
      <p:sp>
        <p:nvSpPr>
          <p:cNvPr id="3" name="Content Placeholder 2">
            <a:extLst>
              <a:ext uri="{FF2B5EF4-FFF2-40B4-BE49-F238E27FC236}">
                <a16:creationId xmlns:a16="http://schemas.microsoft.com/office/drawing/2014/main" id="{8794B954-4E25-4B0D-A7B9-68E6DE634D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1442C95-D4CB-4986-88C1-6E28AD7AB86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6E22FA8-1DD1-4440-A0A9-153442AF6A51}"/>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1210848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CB12-48F6-4C52-B99C-DF928616E7F5}"/>
              </a:ext>
            </a:extLst>
          </p:cNvPr>
          <p:cNvSpPr>
            <a:spLocks noGrp="1"/>
          </p:cNvSpPr>
          <p:nvPr>
            <p:ph type="title"/>
          </p:nvPr>
        </p:nvSpPr>
        <p:spPr/>
        <p:txBody>
          <a:bodyPr/>
          <a:lstStyle/>
          <a:p>
            <a:r>
              <a:rPr lang="en-US" dirty="0"/>
              <a:t>CPS revisited</a:t>
            </a:r>
          </a:p>
        </p:txBody>
      </p:sp>
      <p:sp>
        <p:nvSpPr>
          <p:cNvPr id="3" name="Content Placeholder 2">
            <a:extLst>
              <a:ext uri="{FF2B5EF4-FFF2-40B4-BE49-F238E27FC236}">
                <a16:creationId xmlns:a16="http://schemas.microsoft.com/office/drawing/2014/main" id="{B92EDE83-C1BA-4ED5-96CF-D8CBC0AD7B8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65A6912-B317-4570-AFEC-69FEF8797EA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24E187F-3B44-4D41-AA4F-1A988DB04A90}"/>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2000951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7971-7888-487F-82D0-687F7DB0CE33}"/>
              </a:ext>
            </a:extLst>
          </p:cNvPr>
          <p:cNvSpPr>
            <a:spLocks noGrp="1"/>
          </p:cNvSpPr>
          <p:nvPr>
            <p:ph type="title"/>
          </p:nvPr>
        </p:nvSpPr>
        <p:spPr/>
        <p:txBody>
          <a:bodyPr/>
          <a:lstStyle/>
          <a:p>
            <a:r>
              <a:rPr lang="en-US" dirty="0"/>
              <a:t>New Pipeline extraction</a:t>
            </a:r>
          </a:p>
        </p:txBody>
      </p:sp>
      <p:graphicFrame>
        <p:nvGraphicFramePr>
          <p:cNvPr id="8" name="Content Placeholder 7">
            <a:extLst>
              <a:ext uri="{FF2B5EF4-FFF2-40B4-BE49-F238E27FC236}">
                <a16:creationId xmlns:a16="http://schemas.microsoft.com/office/drawing/2014/main" id="{FFBBC9BB-C769-4BBB-A03F-2A527A1444C3}"/>
              </a:ext>
            </a:extLst>
          </p:cNvPr>
          <p:cNvGraphicFramePr>
            <a:graphicFrameLocks noGrp="1"/>
          </p:cNvGraphicFramePr>
          <p:nvPr>
            <p:ph idx="1"/>
            <p:extLst>
              <p:ext uri="{D42A27DB-BD31-4B8C-83A1-F6EECF244321}">
                <p14:modId xmlns:p14="http://schemas.microsoft.com/office/powerpoint/2010/main" val="3093412715"/>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40A9FE2B-1DE6-4F63-816E-2DCEDCD1540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6F0EC35-6D28-46EC-82B4-50BB47820906}"/>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965700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1280348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2621786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59</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9C436A6-A03E-416E-8D99-A7614599EFAB}"/>
              </a:ext>
            </a:extLst>
          </p:cNvPr>
          <p:cNvGrpSpPr/>
          <p:nvPr/>
        </p:nvGrpSpPr>
        <p:grpSpPr>
          <a:xfrm>
            <a:off x="3685390" y="2492881"/>
            <a:ext cx="1006589808" cy="1519282"/>
            <a:chOff x="3685390" y="2492881"/>
            <a:chExt cx="1006589808" cy="1519282"/>
          </a:xfrm>
        </p:grpSpPr>
        <p:grpSp>
          <p:nvGrpSpPr>
            <p:cNvPr id="28" name="Group 27">
              <a:extLst>
                <a:ext uri="{FF2B5EF4-FFF2-40B4-BE49-F238E27FC236}">
                  <a16:creationId xmlns:a16="http://schemas.microsoft.com/office/drawing/2014/main" id="{E11BB680-9156-46E9-8F40-C61831D0FE77}"/>
                </a:ext>
              </a:extLst>
            </p:cNvPr>
            <p:cNvGrpSpPr/>
            <p:nvPr/>
          </p:nvGrpSpPr>
          <p:grpSpPr>
            <a:xfrm>
              <a:off x="3685390" y="3669263"/>
              <a:ext cx="86685120" cy="342900"/>
              <a:chOff x="3685390" y="3669263"/>
              <a:chExt cx="86685120" cy="342900"/>
            </a:xfrm>
          </p:grpSpPr>
          <p:sp>
            <p:nvSpPr>
              <p:cNvPr id="9" name="Rectangle 8">
                <a:extLst>
                  <a:ext uri="{FF2B5EF4-FFF2-40B4-BE49-F238E27FC236}">
                    <a16:creationId xmlns:a16="http://schemas.microsoft.com/office/drawing/2014/main" id="{5744FF84-565D-407A-9923-1406A5E53DE2}"/>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C7D1AAD-2B85-479D-9F1D-24F726F1C4E5}"/>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CECC91D-A8BA-4C36-B076-EE4FADCACEC2}"/>
                </a:ext>
              </a:extLst>
            </p:cNvPr>
            <p:cNvGrpSpPr/>
            <p:nvPr/>
          </p:nvGrpSpPr>
          <p:grpSpPr>
            <a:xfrm>
              <a:off x="3685390" y="3277135"/>
              <a:ext cx="94311216" cy="342900"/>
              <a:chOff x="3685390" y="3270642"/>
              <a:chExt cx="94311216" cy="342900"/>
            </a:xfrm>
          </p:grpSpPr>
          <p:sp>
            <p:nvSpPr>
              <p:cNvPr id="8" name="Rectangle 7">
                <a:extLst>
                  <a:ext uri="{FF2B5EF4-FFF2-40B4-BE49-F238E27FC236}">
                    <a16:creationId xmlns:a16="http://schemas.microsoft.com/office/drawing/2014/main" id="{400FA2A4-DAB1-4573-8B55-7620C9BB498B}"/>
                  </a:ext>
                </a:extLst>
              </p:cNvPr>
              <p:cNvSpPr/>
              <p:nvPr/>
            </p:nvSpPr>
            <p:spPr>
              <a:xfrm>
                <a:off x="3685390" y="3270642"/>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CD30ED8-2DCC-469C-B3BA-878794C4B31B}"/>
                  </a:ext>
                </a:extLst>
              </p:cNvPr>
              <p:cNvSpPr/>
              <p:nvPr/>
            </p:nvSpPr>
            <p:spPr>
              <a:xfrm>
                <a:off x="9628990" y="3270642"/>
                <a:ext cx="88367616"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1C16783-8C70-45FE-A27B-89289539B199}"/>
                </a:ext>
              </a:extLst>
            </p:cNvPr>
            <p:cNvGrpSpPr/>
            <p:nvPr/>
          </p:nvGrpSpPr>
          <p:grpSpPr>
            <a:xfrm>
              <a:off x="3685390" y="2885008"/>
              <a:ext cx="1006589808" cy="342900"/>
              <a:chOff x="3685390" y="2874367"/>
              <a:chExt cx="1006589808" cy="342900"/>
            </a:xfrm>
          </p:grpSpPr>
          <p:sp>
            <p:nvSpPr>
              <p:cNvPr id="7" name="Rectangle 6">
                <a:extLst>
                  <a:ext uri="{FF2B5EF4-FFF2-40B4-BE49-F238E27FC236}">
                    <a16:creationId xmlns:a16="http://schemas.microsoft.com/office/drawing/2014/main" id="{39BA8400-0F3C-4B5E-A2C4-208657488F25}"/>
                  </a:ext>
                </a:extLst>
              </p:cNvPr>
              <p:cNvSpPr/>
              <p:nvPr/>
            </p:nvSpPr>
            <p:spPr>
              <a:xfrm>
                <a:off x="3685390" y="2874367"/>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DAF3336-9F7E-404C-9A2C-91B818E4B596}"/>
                  </a:ext>
                </a:extLst>
              </p:cNvPr>
              <p:cNvSpPr/>
              <p:nvPr/>
            </p:nvSpPr>
            <p:spPr>
              <a:xfrm>
                <a:off x="11640670" y="2874367"/>
                <a:ext cx="9986345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4167A03-7F10-4DED-B5ED-C7394F2550D8}"/>
                </a:ext>
              </a:extLst>
            </p:cNvPr>
            <p:cNvGrpSpPr/>
            <p:nvPr/>
          </p:nvGrpSpPr>
          <p:grpSpPr>
            <a:xfrm>
              <a:off x="3685390" y="2492881"/>
              <a:ext cx="38404800" cy="342900"/>
              <a:chOff x="3685390" y="2492881"/>
              <a:chExt cx="38404800" cy="342900"/>
            </a:xfrm>
          </p:grpSpPr>
          <p:sp>
            <p:nvSpPr>
              <p:cNvPr id="6" name="Rectangle 5">
                <a:extLst>
                  <a:ext uri="{FF2B5EF4-FFF2-40B4-BE49-F238E27FC236}">
                    <a16:creationId xmlns:a16="http://schemas.microsoft.com/office/drawing/2014/main" id="{DCFEF62A-A5CD-41DF-8A96-63DC09E66FCC}"/>
                  </a:ext>
                </a:extLst>
              </p:cNvPr>
              <p:cNvSpPr/>
              <p:nvPr/>
            </p:nvSpPr>
            <p:spPr>
              <a:xfrm>
                <a:off x="3685390" y="249288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2AB032-EA9B-438E-AFD3-054C6E5D16F4}"/>
                  </a:ext>
                </a:extLst>
              </p:cNvPr>
              <p:cNvSpPr/>
              <p:nvPr/>
            </p:nvSpPr>
            <p:spPr>
              <a:xfrm>
                <a:off x="9062062" y="2492881"/>
                <a:ext cx="330281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1" name="Rectangle 60">
            <a:extLst>
              <a:ext uri="{FF2B5EF4-FFF2-40B4-BE49-F238E27FC236}">
                <a16:creationId xmlns:a16="http://schemas.microsoft.com/office/drawing/2014/main" id="{FB49ED46-1BC4-4C7F-8CAE-ACB68C27A1D7}"/>
              </a:ext>
            </a:extLst>
          </p:cNvPr>
          <p:cNvSpPr/>
          <p:nvPr/>
        </p:nvSpPr>
        <p:spPr>
          <a:xfrm>
            <a:off x="3696789" y="3668714"/>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E4FD137-C14A-4C78-BCDC-EBF45B63D06E}"/>
              </a:ext>
            </a:extLst>
          </p:cNvPr>
          <p:cNvSpPr/>
          <p:nvPr/>
        </p:nvSpPr>
        <p:spPr>
          <a:xfrm>
            <a:off x="3696789" y="3276586"/>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FE9A1964-E7FE-47AB-AD35-142C18F86B7E}"/>
              </a:ext>
            </a:extLst>
          </p:cNvPr>
          <p:cNvSpPr/>
          <p:nvPr/>
        </p:nvSpPr>
        <p:spPr>
          <a:xfrm>
            <a:off x="3696789" y="2884459"/>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06468F8-AA4A-459E-B8FB-178AC7C2EF4D}"/>
              </a:ext>
            </a:extLst>
          </p:cNvPr>
          <p:cNvSpPr/>
          <p:nvPr/>
        </p:nvSpPr>
        <p:spPr>
          <a:xfrm>
            <a:off x="3696789" y="2492332"/>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10x—100x overhead</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p:sp>
        <p:nvSpPr>
          <p:cNvPr id="10" name="Rectangle 9">
            <a:extLst>
              <a:ext uri="{FF2B5EF4-FFF2-40B4-BE49-F238E27FC236}">
                <a16:creationId xmlns:a16="http://schemas.microsoft.com/office/drawing/2014/main" id="{A2E018E5-D1D4-4D47-8AE2-54646C24CC1F}"/>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1" name="TextBox 10">
            <a:extLst>
              <a:ext uri="{FF2B5EF4-FFF2-40B4-BE49-F238E27FC236}">
                <a16:creationId xmlns:a16="http://schemas.microsoft.com/office/drawing/2014/main" id="{2E99E44E-1AE6-49BF-9C7E-6E433CC28CE7}"/>
              </a:ext>
            </a:extLst>
          </p:cNvPr>
          <p:cNvSpPr txBox="1"/>
          <p:nvPr/>
        </p:nvSpPr>
        <p:spPr>
          <a:xfrm>
            <a:off x="1138881" y="2433499"/>
            <a:ext cx="1493521" cy="461665"/>
          </a:xfrm>
          <a:prstGeom prst="rect">
            <a:avLst/>
          </a:prstGeom>
          <a:noFill/>
        </p:spPr>
        <p:txBody>
          <a:bodyPr wrap="square" rtlCol="0">
            <a:spAutoFit/>
          </a:bodyPr>
          <a:lstStyle/>
          <a:p>
            <a:r>
              <a:rPr lang="en-US" sz="2400" dirty="0" err="1"/>
              <a:t>CompCert</a:t>
            </a:r>
            <a:endParaRPr lang="en-US" sz="2400" dirty="0"/>
          </a:p>
        </p:txBody>
      </p:sp>
      <p:sp>
        <p:nvSpPr>
          <p:cNvPr id="12" name="TextBox 11">
            <a:extLst>
              <a:ext uri="{FF2B5EF4-FFF2-40B4-BE49-F238E27FC236}">
                <a16:creationId xmlns:a16="http://schemas.microsoft.com/office/drawing/2014/main" id="{CD21459E-60D8-4DB9-BB1B-9A1A4CBBE72D}"/>
              </a:ext>
            </a:extLst>
          </p:cNvPr>
          <p:cNvSpPr txBox="1"/>
          <p:nvPr/>
        </p:nvSpPr>
        <p:spPr>
          <a:xfrm>
            <a:off x="1138881" y="2825626"/>
            <a:ext cx="1493521" cy="461665"/>
          </a:xfrm>
          <a:prstGeom prst="rect">
            <a:avLst/>
          </a:prstGeom>
          <a:noFill/>
        </p:spPr>
        <p:txBody>
          <a:bodyPr wrap="square" rtlCol="0">
            <a:spAutoFit/>
          </a:bodyPr>
          <a:lstStyle/>
          <a:p>
            <a:r>
              <a:rPr lang="en-US" sz="2400" dirty="0"/>
              <a:t>seL4</a:t>
            </a:r>
          </a:p>
        </p:txBody>
      </p:sp>
      <p:sp>
        <p:nvSpPr>
          <p:cNvPr id="13" name="TextBox 12">
            <a:extLst>
              <a:ext uri="{FF2B5EF4-FFF2-40B4-BE49-F238E27FC236}">
                <a16:creationId xmlns:a16="http://schemas.microsoft.com/office/drawing/2014/main" id="{AE108293-AB7A-4755-81A7-A83DF05187AF}"/>
              </a:ext>
            </a:extLst>
          </p:cNvPr>
          <p:cNvSpPr txBox="1"/>
          <p:nvPr/>
        </p:nvSpPr>
        <p:spPr>
          <a:xfrm>
            <a:off x="1138881" y="3217753"/>
            <a:ext cx="1493521" cy="461665"/>
          </a:xfrm>
          <a:prstGeom prst="rect">
            <a:avLst/>
          </a:prstGeom>
          <a:noFill/>
        </p:spPr>
        <p:txBody>
          <a:bodyPr wrap="square" rtlCol="0">
            <a:spAutoFit/>
          </a:bodyPr>
          <a:lstStyle/>
          <a:p>
            <a:r>
              <a:rPr lang="en-US" sz="2400" dirty="0" err="1"/>
              <a:t>CertiKOS</a:t>
            </a:r>
            <a:endParaRPr lang="en-US" sz="2400" dirty="0"/>
          </a:p>
        </p:txBody>
      </p:sp>
      <p:sp>
        <p:nvSpPr>
          <p:cNvPr id="14" name="TextBox 13">
            <a:extLst>
              <a:ext uri="{FF2B5EF4-FFF2-40B4-BE49-F238E27FC236}">
                <a16:creationId xmlns:a16="http://schemas.microsoft.com/office/drawing/2014/main" id="{6556FC41-8DA6-41E0-9334-AF717E507978}"/>
              </a:ext>
            </a:extLst>
          </p:cNvPr>
          <p:cNvSpPr txBox="1"/>
          <p:nvPr/>
        </p:nvSpPr>
        <p:spPr>
          <a:xfrm>
            <a:off x="1138881" y="3609881"/>
            <a:ext cx="2376014" cy="461665"/>
          </a:xfrm>
          <a:prstGeom prst="rect">
            <a:avLst/>
          </a:prstGeom>
          <a:noFill/>
        </p:spPr>
        <p:txBody>
          <a:bodyPr wrap="square" rtlCol="0">
            <a:spAutoFit/>
          </a:bodyPr>
          <a:lstStyle/>
          <a:p>
            <a:r>
              <a:rPr lang="en-US" sz="2400" dirty="0"/>
              <a:t>Fiat Cryptography</a:t>
            </a:r>
          </a:p>
        </p:txBody>
      </p:sp>
      <p:sp>
        <p:nvSpPr>
          <p:cNvPr id="15" name="Rectangle 14">
            <a:extLst>
              <a:ext uri="{FF2B5EF4-FFF2-40B4-BE49-F238E27FC236}">
                <a16:creationId xmlns:a16="http://schemas.microsoft.com/office/drawing/2014/main" id="{4C4BED83-FE66-4298-B3E4-FA889BDE8B42}"/>
              </a:ext>
            </a:extLst>
          </p:cNvPr>
          <p:cNvSpPr/>
          <p:nvPr/>
        </p:nvSpPr>
        <p:spPr>
          <a:xfrm>
            <a:off x="3685390" y="2488501"/>
            <a:ext cx="91440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6" name="Rectangle 15">
            <a:extLst>
              <a:ext uri="{FF2B5EF4-FFF2-40B4-BE49-F238E27FC236}">
                <a16:creationId xmlns:a16="http://schemas.microsoft.com/office/drawing/2014/main" id="{507E5633-7722-45B4-A0C6-3463D4FA94D5}"/>
              </a:ext>
            </a:extLst>
          </p:cNvPr>
          <p:cNvSpPr/>
          <p:nvPr/>
        </p:nvSpPr>
        <p:spPr>
          <a:xfrm>
            <a:off x="3685390" y="2874367"/>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7" name="Rectangle 16">
            <a:extLst>
              <a:ext uri="{FF2B5EF4-FFF2-40B4-BE49-F238E27FC236}">
                <a16:creationId xmlns:a16="http://schemas.microsoft.com/office/drawing/2014/main" id="{7F2F61AF-89C0-4ED7-9897-581BC4D320E4}"/>
              </a:ext>
            </a:extLst>
          </p:cNvPr>
          <p:cNvSpPr/>
          <p:nvPr/>
        </p:nvSpPr>
        <p:spPr>
          <a:xfrm>
            <a:off x="3685390" y="3270642"/>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9" name="Rectangle 18">
            <a:extLst>
              <a:ext uri="{FF2B5EF4-FFF2-40B4-BE49-F238E27FC236}">
                <a16:creationId xmlns:a16="http://schemas.microsoft.com/office/drawing/2014/main" id="{BBAC6FE1-8897-4F06-ADD0-F00D79FC7299}"/>
              </a:ext>
            </a:extLst>
          </p:cNvPr>
          <p:cNvSpPr/>
          <p:nvPr/>
        </p:nvSpPr>
        <p:spPr>
          <a:xfrm>
            <a:off x="3685390" y="3669263"/>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20" name="Rectangle 19">
            <a:extLst>
              <a:ext uri="{FF2B5EF4-FFF2-40B4-BE49-F238E27FC236}">
                <a16:creationId xmlns:a16="http://schemas.microsoft.com/office/drawing/2014/main" id="{2800D822-EEFD-412C-AD94-6929C1AA7DCB}"/>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cxnSp>
        <p:nvCxnSpPr>
          <p:cNvPr id="56" name="Straight Connector 55">
            <a:extLst>
              <a:ext uri="{FF2B5EF4-FFF2-40B4-BE49-F238E27FC236}">
                <a16:creationId xmlns:a16="http://schemas.microsoft.com/office/drawing/2014/main" id="{0E69933E-5004-46F6-B0D7-6A1E8181ED52}"/>
              </a:ext>
            </a:extLst>
          </p:cNvPr>
          <p:cNvCxnSpPr/>
          <p:nvPr/>
        </p:nvCxnSpPr>
        <p:spPr>
          <a:xfrm>
            <a:off x="28857481" y="-807833"/>
            <a:ext cx="0" cy="8855736"/>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A3B2E4E-B421-4211-8E7A-44C2565FD8DA}"/>
              </a:ext>
            </a:extLst>
          </p:cNvPr>
          <p:cNvSpPr/>
          <p:nvPr/>
        </p:nvSpPr>
        <p:spPr>
          <a:xfrm>
            <a:off x="4447398" y="2480727"/>
            <a:ext cx="118872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36,120</a:t>
            </a:r>
          </a:p>
        </p:txBody>
      </p:sp>
      <p:sp>
        <p:nvSpPr>
          <p:cNvPr id="58" name="Rectangle 57">
            <a:extLst>
              <a:ext uri="{FF2B5EF4-FFF2-40B4-BE49-F238E27FC236}">
                <a16:creationId xmlns:a16="http://schemas.microsoft.com/office/drawing/2014/main" id="{7D1CD522-A62B-47EE-A60D-86B196405407}"/>
              </a:ext>
            </a:extLst>
          </p:cNvPr>
          <p:cNvSpPr/>
          <p:nvPr/>
        </p:nvSpPr>
        <p:spPr>
          <a:xfrm>
            <a:off x="4447398" y="2866593"/>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1,092,121</a:t>
            </a:r>
          </a:p>
        </p:txBody>
      </p:sp>
      <p:sp>
        <p:nvSpPr>
          <p:cNvPr id="59" name="Rectangle 58">
            <a:extLst>
              <a:ext uri="{FF2B5EF4-FFF2-40B4-BE49-F238E27FC236}">
                <a16:creationId xmlns:a16="http://schemas.microsoft.com/office/drawing/2014/main" id="{3FC4DEF2-F383-4E8C-AC80-F97272BA0EB7}"/>
              </a:ext>
            </a:extLst>
          </p:cNvPr>
          <p:cNvSpPr/>
          <p:nvPr/>
        </p:nvSpPr>
        <p:spPr>
          <a:xfrm>
            <a:off x="4447398" y="3262868"/>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96,642</a:t>
            </a:r>
          </a:p>
        </p:txBody>
      </p:sp>
      <p:sp>
        <p:nvSpPr>
          <p:cNvPr id="60" name="Rectangle 59">
            <a:extLst>
              <a:ext uri="{FF2B5EF4-FFF2-40B4-BE49-F238E27FC236}">
                <a16:creationId xmlns:a16="http://schemas.microsoft.com/office/drawing/2014/main" id="{99F65460-E219-4C65-9C99-96D5F61FCBC2}"/>
              </a:ext>
            </a:extLst>
          </p:cNvPr>
          <p:cNvSpPr/>
          <p:nvPr/>
        </p:nvSpPr>
        <p:spPr>
          <a:xfrm>
            <a:off x="4447398" y="366148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94,196</a:t>
            </a:r>
          </a:p>
        </p:txBody>
      </p:sp>
      <p:sp>
        <p:nvSpPr>
          <p:cNvPr id="29" name="TextBox 28">
            <a:extLst>
              <a:ext uri="{FF2B5EF4-FFF2-40B4-BE49-F238E27FC236}">
                <a16:creationId xmlns:a16="http://schemas.microsoft.com/office/drawing/2014/main" id="{9419FD0F-CFAE-3241-98BA-9D12474EA026}"/>
              </a:ext>
            </a:extLst>
          </p:cNvPr>
          <p:cNvSpPr txBox="1"/>
          <p:nvPr/>
        </p:nvSpPr>
        <p:spPr>
          <a:xfrm>
            <a:off x="6331527" y="4211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89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childTnLst>
                          </p:cTn>
                        </p:par>
                        <p:par>
                          <p:cTn id="17" fill="hold">
                            <p:stCondLst>
                              <p:cond delay="0"/>
                            </p:stCondLst>
                            <p:childTnLst>
                              <p:par>
                                <p:cTn id="18" presetID="6" presetClass="emph" presetSubtype="0" fill="hold" nodeType="afterEffect">
                                  <p:stCondLst>
                                    <p:cond delay="200"/>
                                  </p:stCondLst>
                                  <p:childTnLst>
                                    <p:animScale>
                                      <p:cBhvr>
                                        <p:cTn id="19" dur="1000" fill="hold"/>
                                        <p:tgtEl>
                                          <p:spTgt spid="21"/>
                                        </p:tgtEl>
                                      </p:cBhvr>
                                      <p:by x="5000" y="100000"/>
                                    </p:animScale>
                                  </p:childTnLst>
                                </p:cTn>
                              </p:par>
                              <p:par>
                                <p:cTn id="20" presetID="35" presetClass="path" presetSubtype="0" fill="hold" nodeType="withEffect">
                                  <p:stCondLst>
                                    <p:cond delay="200"/>
                                  </p:stCondLst>
                                  <p:childTnLst>
                                    <p:animMotion origin="layout" path="M -2.91667E-6 -4.07407E-6 L -39.21614 -4.07407E-6 " pathEditMode="relative" rAng="0" ptsTypes="AA">
                                      <p:cBhvr>
                                        <p:cTn id="21" dur="1000" fill="hold"/>
                                        <p:tgtEl>
                                          <p:spTgt spid="21"/>
                                        </p:tgtEl>
                                        <p:attrNameLst>
                                          <p:attrName>ppt_x</p:attrName>
                                          <p:attrName>ppt_y</p:attrName>
                                        </p:attrNameLst>
                                      </p:cBhvr>
                                      <p:rCtr x="-1960807" y="0"/>
                                    </p:animMotion>
                                  </p:childTnLst>
                                </p:cTn>
                              </p:par>
                              <p:par>
                                <p:cTn id="22" presetID="10" presetClass="entr" presetSubtype="0" fill="hold" grpId="0" nodeType="withEffect">
                                  <p:stCondLst>
                                    <p:cond delay="7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20" grpId="0" animBg="1"/>
      <p:bldP spid="57" grpId="0"/>
      <p:bldP spid="58" grpId="0"/>
      <p:bldP spid="59" grpId="0"/>
      <p:bldP spid="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a:xfrm>
            <a:off x="838200" y="365125"/>
            <a:ext cx="11353800" cy="1325563"/>
          </a:xfrm>
        </p:spPr>
        <p:txBody>
          <a:bodyPr/>
          <a:lstStyle/>
          <a:p>
            <a:r>
              <a:rPr lang="en-US" dirty="0"/>
              <a:t>Our current approach to performance</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Using abstraction to prevent excessive unfolding</a:t>
            </a:r>
          </a:p>
          <a:p>
            <a:r>
              <a:rPr lang="en-US" dirty="0"/>
              <a:t>Carving out the proof engine… </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44513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4CC9-5D6E-0240-9208-4EFB9D81A795}"/>
              </a:ext>
            </a:extLst>
          </p:cNvPr>
          <p:cNvSpPr>
            <a:spLocks noGrp="1"/>
          </p:cNvSpPr>
          <p:nvPr>
            <p:ph type="title"/>
          </p:nvPr>
        </p:nvSpPr>
        <p:spPr/>
        <p:txBody>
          <a:bodyPr/>
          <a:lstStyle/>
          <a:p>
            <a:r>
              <a:rPr lang="en-US" dirty="0"/>
              <a:t>Abstraction is not enough</a:t>
            </a:r>
          </a:p>
        </p:txBody>
      </p:sp>
      <p:sp>
        <p:nvSpPr>
          <p:cNvPr id="3" name="Content Placeholder 2">
            <a:extLst>
              <a:ext uri="{FF2B5EF4-FFF2-40B4-BE49-F238E27FC236}">
                <a16:creationId xmlns:a16="http://schemas.microsoft.com/office/drawing/2014/main" id="{F89F9F9A-8975-3D45-B143-31B4DC1CC932}"/>
              </a:ext>
            </a:extLst>
          </p:cNvPr>
          <p:cNvSpPr>
            <a:spLocks noGrp="1"/>
          </p:cNvSpPr>
          <p:nvPr>
            <p:ph idx="1"/>
          </p:nvPr>
        </p:nvSpPr>
        <p:spPr/>
        <p:txBody>
          <a:bodyPr/>
          <a:lstStyle/>
          <a:p>
            <a:r>
              <a:rPr lang="en-US" dirty="0"/>
              <a:t>Systems code is often written in an adversarial context</a:t>
            </a:r>
          </a:p>
          <a:p>
            <a:r>
              <a:rPr lang="en-US" dirty="0"/>
              <a:t>Symmetric crypto code is often written empirically</a:t>
            </a:r>
          </a:p>
          <a:p>
            <a:r>
              <a:rPr lang="en-US" dirty="0"/>
              <a:t>Performant code breaks abstraction barriers</a:t>
            </a:r>
          </a:p>
          <a:p>
            <a:endParaRPr lang="en-US" dirty="0"/>
          </a:p>
          <a:p>
            <a:endParaRPr lang="en-US" dirty="0"/>
          </a:p>
        </p:txBody>
      </p:sp>
      <p:sp>
        <p:nvSpPr>
          <p:cNvPr id="4" name="Date Placeholder 3">
            <a:extLst>
              <a:ext uri="{FF2B5EF4-FFF2-40B4-BE49-F238E27FC236}">
                <a16:creationId xmlns:a16="http://schemas.microsoft.com/office/drawing/2014/main" id="{0BFF6B2E-F2BD-F34E-9324-785DBEA2110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F128116-C033-8143-961E-ACECD8C5F0E0}"/>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3707596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easily inserting human ingenuity to prove a broad range of things</a:t>
            </a:r>
          </a:p>
          <a:p>
            <a:r>
              <a:rPr lang="en-US" dirty="0"/>
              <a:t>Using reflection is essentially giving up “easy” part </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13950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63</a:t>
            </a:fld>
            <a:endParaRPr lang="en-US"/>
          </a:p>
        </p:txBody>
      </p:sp>
    </p:spTree>
    <p:extLst>
      <p:ext uri="{BB962C8B-B14F-4D97-AF65-F5344CB8AC3E}">
        <p14:creationId xmlns:p14="http://schemas.microsoft.com/office/powerpoint/2010/main" val="195029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Not just an engineering challenge</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a:xfrm>
            <a:off x="838200" y="1842250"/>
            <a:ext cx="10515600" cy="4351338"/>
          </a:xfrm>
        </p:spPr>
        <p:txBody>
          <a:bodyPr/>
          <a:lstStyle/>
          <a:p>
            <a:r>
              <a:rPr lang="en-US" dirty="0"/>
              <a:t>“Don’t make stupid choices” isn’t enough to get good asymptotic performance</a:t>
            </a:r>
          </a:p>
          <a:p>
            <a:r>
              <a:rPr lang="en-US" dirty="0">
                <a:latin typeface="Calibri" panose="020F0502020204030204" pitchFamily="34" charset="0"/>
                <a:cs typeface="Calibri" panose="020F0502020204030204" pitchFamily="34" charset="0"/>
              </a:rPr>
              <a:t>Try writing </a:t>
            </a:r>
            <a:r>
              <a:rPr lang="en-US" sz="2500" dirty="0" err="1">
                <a:latin typeface="Consolas" panose="020B0609020204030204" pitchFamily="49" charset="0"/>
                <a:cs typeface="Consolas" panose="020B0609020204030204" pitchFamily="49" charset="0"/>
              </a:rPr>
              <a:t>rewrite_strat</a:t>
            </a:r>
            <a:endParaRPr lang="en-US" dirty="0"/>
          </a:p>
          <a:p>
            <a:pPr lvl="1"/>
            <a:r>
              <a:rPr lang="en-US" dirty="0"/>
              <a:t>inside the tactic engine</a:t>
            </a:r>
          </a:p>
          <a:p>
            <a:pPr lvl="1"/>
            <a:r>
              <a:rPr lang="en-US" dirty="0"/>
              <a:t>every step considered as progress towards proving something</a:t>
            </a:r>
          </a:p>
          <a:p>
            <a:pPr lvl="1"/>
            <a:r>
              <a:rPr lang="en-US" dirty="0"/>
              <a:t>linear in # of binders + # of rewrite locations + size of term</a:t>
            </a:r>
          </a:p>
          <a:p>
            <a:pPr lvl="1"/>
            <a:r>
              <a:rPr lang="en-US" dirty="0"/>
              <a:t>really hard, maybe impossible!</a:t>
            </a:r>
          </a:p>
          <a:p>
            <a:r>
              <a:rPr lang="en-US" dirty="0"/>
              <a:t>We need to systematically study proof engines with an eye towards asymptotic performance!</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301297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Next Questions about Proof Engines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a:bodyPr>
          <a:lstStyle/>
          <a:p>
            <a:r>
              <a:rPr lang="en-US" dirty="0"/>
              <a:t>Where does the performance overhead really come from?</a:t>
            </a:r>
          </a:p>
          <a:p>
            <a:r>
              <a:rPr lang="en-US" dirty="0"/>
              <a:t>What things are people not currently doing due to performance overhead?</a:t>
            </a:r>
          </a:p>
          <a:p>
            <a:r>
              <a:rPr lang="en-US" dirty="0"/>
              <a:t>What is an adequate set of primitives?</a:t>
            </a:r>
          </a:p>
          <a:p>
            <a:r>
              <a:rPr lang="en-US" dirty="0"/>
              <a:t>What are acceptable thresholds on asymptotic behavior? </a:t>
            </a:r>
          </a:p>
          <a:p>
            <a:r>
              <a:rPr lang="en-US" dirty="0"/>
              <a:t>Is it possible to achieve adequate performance simultaneously on all the primitives?</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65</a:t>
            </a:fld>
            <a:endParaRPr lang="en-US"/>
          </a:p>
        </p:txBody>
      </p:sp>
    </p:spTree>
    <p:extLst>
      <p:ext uri="{BB962C8B-B14F-4D97-AF65-F5344CB8AC3E}">
        <p14:creationId xmlns:p14="http://schemas.microsoft.com/office/powerpoint/2010/main" val="140553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       My hope</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pPr marL="0" indent="0" algn="just">
              <a:buNone/>
            </a:pPr>
            <a:r>
              <a:rPr lang="en-US" dirty="0"/>
              <a:t>I think solving this problem—getting the basics of proof engines right, asymptotically—will drastically accelerate the scale of what we as a field can handle, and bring verification closer to its promise and potential of enabling innovation in industry. </a:t>
            </a:r>
          </a:p>
          <a:p>
            <a:pPr algn="just"/>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66</a:t>
            </a:fld>
            <a:endParaRPr lang="en-US"/>
          </a:p>
        </p:txBody>
      </p:sp>
      <p:sp>
        <p:nvSpPr>
          <p:cNvPr id="6" name="Sun 5">
            <a:extLst>
              <a:ext uri="{FF2B5EF4-FFF2-40B4-BE49-F238E27FC236}">
                <a16:creationId xmlns:a16="http://schemas.microsoft.com/office/drawing/2014/main" id="{C84A6A7A-DD66-AB42-9F02-809C9D9169DF}"/>
              </a:ext>
            </a:extLst>
          </p:cNvPr>
          <p:cNvSpPr/>
          <p:nvPr/>
        </p:nvSpPr>
        <p:spPr>
          <a:xfrm>
            <a:off x="713509" y="570706"/>
            <a:ext cx="914400" cy="914400"/>
          </a:xfrm>
          <a:prstGeom prst="su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42008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67</a:t>
            </a:fld>
            <a:endParaRPr lang="en-US"/>
          </a:p>
        </p:txBody>
      </p:sp>
    </p:spTree>
    <p:extLst>
      <p:ext uri="{BB962C8B-B14F-4D97-AF65-F5344CB8AC3E}">
        <p14:creationId xmlns:p14="http://schemas.microsoft.com/office/powerpoint/2010/main" val="804375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68</a:t>
            </a:fld>
            <a:endParaRPr lang="en-US"/>
          </a:p>
        </p:txBody>
      </p:sp>
    </p:spTree>
    <p:extLst>
      <p:ext uri="{BB962C8B-B14F-4D97-AF65-F5344CB8AC3E}">
        <p14:creationId xmlns:p14="http://schemas.microsoft.com/office/powerpoint/2010/main" val="272266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69</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2914892"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2914892" y="1441464"/>
                <a:ext cx="2106559" cy="973786"/>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10" name="Ribbon: Curved and Tilted Up 9">
            <a:extLst>
              <a:ext uri="{FF2B5EF4-FFF2-40B4-BE49-F238E27FC236}">
                <a16:creationId xmlns:a16="http://schemas.microsoft.com/office/drawing/2014/main" id="{60653D53-B4BD-49FB-924B-C06993E94B52}"/>
              </a:ext>
            </a:extLst>
          </p:cNvPr>
          <p:cNvSpPr/>
          <p:nvPr/>
        </p:nvSpPr>
        <p:spPr>
          <a:xfrm>
            <a:off x="4472690"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p</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1051341" y="2950801"/>
            <a:ext cx="1681258" cy="1653292"/>
            <a:chOff x="1033600" y="2005926"/>
            <a:chExt cx="3270310"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9"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3" y="2386668"/>
              <a:ext cx="550715"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1879141" y="6557695"/>
            <a:ext cx="8433719" cy="246221"/>
          </a:xfrm>
          <a:prstGeom prst="rect">
            <a:avLst/>
          </a:prstGeom>
          <a:noFill/>
        </p:spPr>
        <p:txBody>
          <a:bodyPr wrap="none" rtlCol="0">
            <a:spAutoFit/>
          </a:bodyPr>
          <a:lstStyle/>
          <a:p>
            <a:pPr algn="ctr"/>
            <a:r>
              <a:rPr lang="en-US" sz="1000" dirty="0"/>
              <a:t>Image modified from Thinking by </a:t>
            </a:r>
            <a:r>
              <a:rPr lang="en-US" sz="1000" dirty="0" err="1"/>
              <a:t>ArmOkay</a:t>
            </a:r>
            <a:r>
              <a:rPr lang="en-US" sz="1000" dirty="0"/>
              <a:t> from the Noun Project; script by </a:t>
            </a:r>
            <a:r>
              <a:rPr lang="en-US" sz="1000" dirty="0" err="1"/>
              <a:t>Berkah</a:t>
            </a:r>
            <a:r>
              <a:rPr lang="en-US" sz="1000" dirty="0"/>
              <a:t> Icon from the Noun Project; write by </a:t>
            </a:r>
            <a:r>
              <a:rPr lang="en-US" sz="1000" dirty="0" err="1"/>
              <a:t>royyanandrian</a:t>
            </a:r>
            <a:r>
              <a:rPr lang="en-US" sz="1000" dirty="0"/>
              <a:t> from the Noun Project</a:t>
            </a:r>
          </a:p>
        </p:txBody>
      </p:sp>
      <p:grpSp>
        <p:nvGrpSpPr>
          <p:cNvPr id="30" name="Group 29">
            <a:extLst>
              <a:ext uri="{FF2B5EF4-FFF2-40B4-BE49-F238E27FC236}">
                <a16:creationId xmlns:a16="http://schemas.microsoft.com/office/drawing/2014/main" id="{7D2C36AE-3179-4045-B6E9-968CD859BA4B}"/>
              </a:ext>
            </a:extLst>
          </p:cNvPr>
          <p:cNvGrpSpPr/>
          <p:nvPr/>
        </p:nvGrpSpPr>
        <p:grpSpPr>
          <a:xfrm>
            <a:off x="5819728" y="3286507"/>
            <a:ext cx="1325563" cy="1325563"/>
            <a:chOff x="2053978" y="2535650"/>
            <a:chExt cx="619125" cy="619125"/>
          </a:xfrm>
        </p:grpSpPr>
        <p:sp>
          <p:nvSpPr>
            <p:cNvPr id="8" name="Freeform: Shape 7">
              <a:extLst>
                <a:ext uri="{FF2B5EF4-FFF2-40B4-BE49-F238E27FC236}">
                  <a16:creationId xmlns:a16="http://schemas.microsoft.com/office/drawing/2014/main" id="{F6B3F08B-5723-4ED3-94FA-1DDCC7D17CF9}"/>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C8EC72-613E-4170-AD49-13AA16D3A4CD}"/>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7FD3DA1-E67D-42A2-B9AC-5A177EE595DD}"/>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DBF15F-50D0-462C-B396-EB8D968D61C1}"/>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BD589C8-107E-414B-A7F7-4DF510E4ABEE}"/>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41FDE615-DCAF-4366-A5BE-12C346C52DAC}"/>
              </a:ext>
            </a:extLst>
          </p:cNvPr>
          <p:cNvSpPr/>
          <p:nvPr/>
        </p:nvSpPr>
        <p:spPr>
          <a:xfrm>
            <a:off x="78242" y="1788081"/>
            <a:ext cx="2796983" cy="369332"/>
          </a:xfrm>
          <a:prstGeom prst="rect">
            <a:avLst/>
          </a:prstGeom>
        </p:spPr>
        <p:txBody>
          <a:bodyPr wrap="none">
            <a:spAutoFit/>
          </a:bodyPr>
          <a:lstStyle/>
          <a:p>
            <a:pPr algn="ctr"/>
            <a:r>
              <a:rPr lang="en-US" dirty="0"/>
              <a:t>Mathematical Specifications</a:t>
            </a:r>
          </a:p>
        </p:txBody>
      </p:sp>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AAA766C7-E3CA-4E86-B814-9004672B89E5}"/>
                  </a:ext>
                </a:extLst>
              </p:cNvPr>
              <p:cNvSpPr/>
              <p:nvPr/>
            </p:nvSpPr>
            <p:spPr>
              <a:xfrm>
                <a:off x="5433219"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oMath>
                  </m:oMathPara>
                </a14:m>
                <a:endParaRPr lang="en-US" dirty="0">
                  <a:solidFill>
                    <a:schemeClr val="tx1"/>
                  </a:solidFill>
                </a:endParaRPr>
              </a:p>
            </p:txBody>
          </p:sp>
        </mc:Choice>
        <mc:Fallback xmlns="">
          <p:sp>
            <p:nvSpPr>
              <p:cNvPr id="33" name="Oval 32">
                <a:extLst>
                  <a:ext uri="{FF2B5EF4-FFF2-40B4-BE49-F238E27FC236}">
                    <a16:creationId xmlns:a16="http://schemas.microsoft.com/office/drawing/2014/main" id="{AAA766C7-E3CA-4E86-B814-9004672B89E5}"/>
                  </a:ext>
                </a:extLst>
              </p:cNvPr>
              <p:cNvSpPr>
                <a:spLocks noRot="1" noChangeAspect="1" noMove="1" noResize="1" noEditPoints="1" noAdjustHandles="1" noChangeArrowheads="1" noChangeShapeType="1" noTextEdit="1"/>
              </p:cNvSpPr>
              <p:nvPr/>
            </p:nvSpPr>
            <p:spPr>
              <a:xfrm>
                <a:off x="5433219" y="1441464"/>
                <a:ext cx="2106559" cy="973786"/>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C39DBE06-8179-4817-A45B-2BC55B18322D}"/>
                  </a:ext>
                </a:extLst>
              </p:cNvPr>
              <p:cNvSpPr/>
              <p:nvPr/>
            </p:nvSpPr>
            <p:spPr>
              <a:xfrm>
                <a:off x="7951546" y="1441464"/>
                <a:ext cx="2106559" cy="973786"/>
              </a:xfrm>
              <a:prstGeom prst="ellipse">
                <a:avLst/>
              </a:prstGeom>
              <a:solidFill>
                <a:schemeClr val="accent4">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m:t>
                      </m:r>
                    </m:oMath>
                  </m:oMathPara>
                </a14:m>
                <a:endParaRPr lang="en-US" dirty="0">
                  <a:solidFill>
                    <a:schemeClr val="tx1"/>
                  </a:solidFill>
                </a:endParaRPr>
              </a:p>
            </p:txBody>
          </p:sp>
        </mc:Choice>
        <mc:Fallback xmlns="">
          <p:sp>
            <p:nvSpPr>
              <p:cNvPr id="34" name="Oval 33">
                <a:extLst>
                  <a:ext uri="{FF2B5EF4-FFF2-40B4-BE49-F238E27FC236}">
                    <a16:creationId xmlns:a16="http://schemas.microsoft.com/office/drawing/2014/main" id="{C39DBE06-8179-4817-A45B-2BC55B18322D}"/>
                  </a:ext>
                </a:extLst>
              </p:cNvPr>
              <p:cNvSpPr>
                <a:spLocks noRot="1" noChangeAspect="1" noMove="1" noResize="1" noEditPoints="1" noAdjustHandles="1" noChangeArrowheads="1" noChangeShapeType="1" noTextEdit="1"/>
              </p:cNvSpPr>
              <p:nvPr/>
            </p:nvSpPr>
            <p:spPr>
              <a:xfrm>
                <a:off x="7951546" y="1441464"/>
                <a:ext cx="2106559" cy="973786"/>
              </a:xfrm>
              <a:prstGeom prst="ellipse">
                <a:avLst/>
              </a:prstGeom>
              <a:blipFill>
                <a:blip r:embed="rId5"/>
                <a:stretch>
                  <a:fillRect/>
                </a:stretch>
              </a:blipFill>
              <a:ln>
                <a:solidFill>
                  <a:schemeClr val="accent6">
                    <a:lumMod val="75000"/>
                  </a:schemeClr>
                </a:solidFill>
              </a:ln>
            </p:spPr>
            <p:txBody>
              <a:bodyPr/>
              <a:lstStyle/>
              <a:p>
                <a:r>
                  <a:rPr lang="en-US">
                    <a:noFill/>
                  </a:rPr>
                  <a:t> </a:t>
                </a:r>
              </a:p>
            </p:txBody>
          </p:sp>
        </mc:Fallback>
      </mc:AlternateContent>
      <p:sp>
        <p:nvSpPr>
          <p:cNvPr id="35" name="Rectangle 34">
            <a:extLst>
              <a:ext uri="{FF2B5EF4-FFF2-40B4-BE49-F238E27FC236}">
                <a16:creationId xmlns:a16="http://schemas.microsoft.com/office/drawing/2014/main" id="{C24E03AE-3F0C-4E7F-A72E-F8B48EEBA0CF}"/>
              </a:ext>
            </a:extLst>
          </p:cNvPr>
          <p:cNvSpPr/>
          <p:nvPr/>
        </p:nvSpPr>
        <p:spPr>
          <a:xfrm>
            <a:off x="6187354" y="5657630"/>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6" name="Arrow: Striped Right 5">
            <a:extLst>
              <a:ext uri="{FF2B5EF4-FFF2-40B4-BE49-F238E27FC236}">
                <a16:creationId xmlns:a16="http://schemas.microsoft.com/office/drawing/2014/main" id="{13A78DDB-C0F4-4AF8-B312-C1400DDCA919}"/>
              </a:ext>
            </a:extLst>
          </p:cNvPr>
          <p:cNvSpPr/>
          <p:nvPr/>
        </p:nvSpPr>
        <p:spPr>
          <a:xfrm>
            <a:off x="3019123" y="3342554"/>
            <a:ext cx="2294021" cy="1150227"/>
          </a:xfrm>
          <a:prstGeom prst="stripedRightArrow">
            <a:avLst/>
          </a:prstGeom>
          <a:solidFill>
            <a:schemeClr val="accent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AB312F3-7345-470D-B191-F5BE769DC7F7}"/>
              </a:ext>
            </a:extLst>
          </p:cNvPr>
          <p:cNvGrpSpPr/>
          <p:nvPr/>
        </p:nvGrpSpPr>
        <p:grpSpPr>
          <a:xfrm>
            <a:off x="3908026" y="3671873"/>
            <a:ext cx="331559" cy="482315"/>
            <a:chOff x="4297992" y="3112658"/>
            <a:chExt cx="580978" cy="845141"/>
          </a:xfrm>
        </p:grpSpPr>
        <p:sp>
          <p:nvSpPr>
            <p:cNvPr id="39" name="Freeform: Shape 38">
              <a:extLst>
                <a:ext uri="{FF2B5EF4-FFF2-40B4-BE49-F238E27FC236}">
                  <a16:creationId xmlns:a16="http://schemas.microsoft.com/office/drawing/2014/main" id="{9D09A247-20E0-4950-8057-2991C59FC191}"/>
                </a:ext>
              </a:extLst>
            </p:cNvPr>
            <p:cNvSpPr/>
            <p:nvPr/>
          </p:nvSpPr>
          <p:spPr>
            <a:xfrm>
              <a:off x="4297992" y="3112658"/>
              <a:ext cx="523875" cy="809625"/>
            </a:xfrm>
            <a:custGeom>
              <a:avLst/>
              <a:gdLst>
                <a:gd name="connsiteX0" fmla="*/ 397433 w 523875"/>
                <a:gd name="connsiteY0" fmla="*/ 7152 h 809625"/>
                <a:gd name="connsiteX1" fmla="*/ 286064 w 523875"/>
                <a:gd name="connsiteY1" fmla="*/ 71290 h 809625"/>
                <a:gd name="connsiteX2" fmla="*/ 272923 w 523875"/>
                <a:gd name="connsiteY2" fmla="*/ 94642 h 809625"/>
                <a:gd name="connsiteX3" fmla="*/ 16676 w 523875"/>
                <a:gd name="connsiteY3" fmla="*/ 551825 h 809625"/>
                <a:gd name="connsiteX4" fmla="*/ 12077 w 523875"/>
                <a:gd name="connsiteY4" fmla="*/ 567284 h 809625"/>
                <a:gd name="connsiteX5" fmla="*/ 7148 w 523875"/>
                <a:gd name="connsiteY5" fmla="*/ 786666 h 809625"/>
                <a:gd name="connsiteX6" fmla="*/ 17959 w 523875"/>
                <a:gd name="connsiteY6" fmla="*/ 805536 h 809625"/>
                <a:gd name="connsiteX7" fmla="*/ 39673 w 523875"/>
                <a:gd name="connsiteY7" fmla="*/ 804755 h 809625"/>
                <a:gd name="connsiteX8" fmla="*/ 171738 w 523875"/>
                <a:gd name="connsiteY8" fmla="*/ 720226 h 809625"/>
                <a:gd name="connsiteX9" fmla="*/ 178144 w 523875"/>
                <a:gd name="connsiteY9" fmla="*/ 691117 h 809625"/>
                <a:gd name="connsiteX10" fmla="*/ 149070 w 523875"/>
                <a:gd name="connsiteY10" fmla="*/ 684702 h 809625"/>
                <a:gd name="connsiteX11" fmla="*/ 50185 w 523875"/>
                <a:gd name="connsiteY11" fmla="*/ 748182 h 809625"/>
                <a:gd name="connsiteX12" fmla="*/ 53470 w 523875"/>
                <a:gd name="connsiteY12" fmla="*/ 600831 h 809625"/>
                <a:gd name="connsiteX13" fmla="*/ 204591 w 523875"/>
                <a:gd name="connsiteY13" fmla="*/ 685689 h 809625"/>
                <a:gd name="connsiteX14" fmla="*/ 233172 w 523875"/>
                <a:gd name="connsiteY14" fmla="*/ 677796 h 809625"/>
                <a:gd name="connsiteX15" fmla="*/ 491719 w 523875"/>
                <a:gd name="connsiteY15" fmla="*/ 217324 h 809625"/>
                <a:gd name="connsiteX16" fmla="*/ 504860 w 523875"/>
                <a:gd name="connsiteY16" fmla="*/ 193971 h 809625"/>
                <a:gd name="connsiteX17" fmla="*/ 456896 w 523875"/>
                <a:gd name="connsiteY17" fmla="*/ 23268 h 809625"/>
                <a:gd name="connsiteX18" fmla="*/ 397433 w 523875"/>
                <a:gd name="connsiteY18" fmla="*/ 7151 h 809625"/>
                <a:gd name="connsiteX19" fmla="*/ 396781 w 523875"/>
                <a:gd name="connsiteY19" fmla="*/ 49253 h 809625"/>
                <a:gd name="connsiteX20" fmla="*/ 436204 w 523875"/>
                <a:gd name="connsiteY20" fmla="*/ 60107 h 809625"/>
                <a:gd name="connsiteX21" fmla="*/ 468070 w 523875"/>
                <a:gd name="connsiteY21" fmla="*/ 173580 h 809625"/>
                <a:gd name="connsiteX22" fmla="*/ 464128 w 523875"/>
                <a:gd name="connsiteY22" fmla="*/ 180487 h 809625"/>
                <a:gd name="connsiteX23" fmla="*/ 318921 w 523875"/>
                <a:gd name="connsiteY23" fmla="*/ 98589 h 809625"/>
                <a:gd name="connsiteX24" fmla="*/ 322534 w 523875"/>
                <a:gd name="connsiteY24" fmla="*/ 92011 h 809625"/>
                <a:gd name="connsiteX25" fmla="*/ 396781 w 523875"/>
                <a:gd name="connsiteY25" fmla="*/ 49253 h 809625"/>
                <a:gd name="connsiteX26" fmla="*/ 298224 w 523875"/>
                <a:gd name="connsiteY26" fmla="*/ 135098 h 809625"/>
                <a:gd name="connsiteX27" fmla="*/ 353087 w 523875"/>
                <a:gd name="connsiteY27" fmla="*/ 166015 h 809625"/>
                <a:gd name="connsiteX28" fmla="*/ 116222 w 523875"/>
                <a:gd name="connsiteY28" fmla="*/ 587676 h 809625"/>
                <a:gd name="connsiteX29" fmla="*/ 61688 w 523875"/>
                <a:gd name="connsiteY29" fmla="*/ 557088 h 809625"/>
                <a:gd name="connsiteX30" fmla="*/ 389552 w 523875"/>
                <a:gd name="connsiteY30" fmla="*/ 186408 h 809625"/>
                <a:gd name="connsiteX31" fmla="*/ 443759 w 523875"/>
                <a:gd name="connsiteY31" fmla="*/ 216996 h 809625"/>
                <a:gd name="connsiteX32" fmla="*/ 206894 w 523875"/>
                <a:gd name="connsiteY32" fmla="*/ 638657 h 809625"/>
                <a:gd name="connsiteX33" fmla="*/ 153016 w 523875"/>
                <a:gd name="connsiteY33" fmla="*/ 608398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3875" h="809625">
                  <a:moveTo>
                    <a:pt x="397433" y="7152"/>
                  </a:moveTo>
                  <a:cubicBezTo>
                    <a:pt x="352907" y="6627"/>
                    <a:pt x="309371" y="30147"/>
                    <a:pt x="286064" y="71290"/>
                  </a:cubicBezTo>
                  <a:lnTo>
                    <a:pt x="272923" y="94642"/>
                  </a:lnTo>
                  <a:cubicBezTo>
                    <a:pt x="187767" y="246476"/>
                    <a:pt x="102009" y="399574"/>
                    <a:pt x="16676" y="551825"/>
                  </a:cubicBezTo>
                  <a:cubicBezTo>
                    <a:pt x="13374" y="558037"/>
                    <a:pt x="12120" y="561832"/>
                    <a:pt x="12077" y="567284"/>
                  </a:cubicBezTo>
                  <a:lnTo>
                    <a:pt x="7148" y="786666"/>
                  </a:lnTo>
                  <a:cubicBezTo>
                    <a:pt x="6980" y="794284"/>
                    <a:pt x="11306" y="801836"/>
                    <a:pt x="17959" y="805536"/>
                  </a:cubicBezTo>
                  <a:cubicBezTo>
                    <a:pt x="24612" y="809237"/>
                    <a:pt x="33301" y="808924"/>
                    <a:pt x="39673" y="804755"/>
                  </a:cubicBezTo>
                  <a:lnTo>
                    <a:pt x="171738" y="720226"/>
                  </a:lnTo>
                  <a:cubicBezTo>
                    <a:pt x="181028" y="714283"/>
                    <a:pt x="184079" y="700416"/>
                    <a:pt x="178144" y="691117"/>
                  </a:cubicBezTo>
                  <a:cubicBezTo>
                    <a:pt x="172209" y="681816"/>
                    <a:pt x="158359" y="678761"/>
                    <a:pt x="149070" y="684702"/>
                  </a:cubicBezTo>
                  <a:lnTo>
                    <a:pt x="50185" y="748182"/>
                  </a:lnTo>
                  <a:lnTo>
                    <a:pt x="53470" y="600831"/>
                  </a:lnTo>
                  <a:cubicBezTo>
                    <a:pt x="104210" y="629710"/>
                    <a:pt x="153689" y="657012"/>
                    <a:pt x="204591" y="685689"/>
                  </a:cubicBezTo>
                  <a:cubicBezTo>
                    <a:pt x="214146" y="691082"/>
                    <a:pt x="227729" y="687330"/>
                    <a:pt x="233172" y="677796"/>
                  </a:cubicBezTo>
                  <a:cubicBezTo>
                    <a:pt x="319417" y="524573"/>
                    <a:pt x="405566" y="370112"/>
                    <a:pt x="491719" y="217324"/>
                  </a:cubicBezTo>
                  <a:lnTo>
                    <a:pt x="504860" y="193971"/>
                  </a:lnTo>
                  <a:cubicBezTo>
                    <a:pt x="538391" y="133975"/>
                    <a:pt x="516859" y="56901"/>
                    <a:pt x="456896" y="23268"/>
                  </a:cubicBezTo>
                  <a:cubicBezTo>
                    <a:pt x="438075" y="12669"/>
                    <a:pt x="417656" y="7390"/>
                    <a:pt x="397433" y="7151"/>
                  </a:cubicBezTo>
                  <a:close/>
                  <a:moveTo>
                    <a:pt x="396781" y="49253"/>
                  </a:moveTo>
                  <a:cubicBezTo>
                    <a:pt x="410231" y="49430"/>
                    <a:pt x="423607" y="53007"/>
                    <a:pt x="436204" y="60107"/>
                  </a:cubicBezTo>
                  <a:cubicBezTo>
                    <a:pt x="476030" y="82424"/>
                    <a:pt x="490395" y="133646"/>
                    <a:pt x="468070" y="173580"/>
                  </a:cubicBezTo>
                  <a:lnTo>
                    <a:pt x="464128" y="180487"/>
                  </a:lnTo>
                  <a:cubicBezTo>
                    <a:pt x="415520" y="152986"/>
                    <a:pt x="367616" y="125927"/>
                    <a:pt x="318921" y="98589"/>
                  </a:cubicBezTo>
                  <a:lnTo>
                    <a:pt x="322534" y="92011"/>
                  </a:lnTo>
                  <a:cubicBezTo>
                    <a:pt x="338153" y="64440"/>
                    <a:pt x="367190" y="48864"/>
                    <a:pt x="396781" y="49253"/>
                  </a:cubicBezTo>
                  <a:close/>
                  <a:moveTo>
                    <a:pt x="298224" y="135098"/>
                  </a:moveTo>
                  <a:lnTo>
                    <a:pt x="353087" y="166015"/>
                  </a:lnTo>
                  <a:lnTo>
                    <a:pt x="116222" y="587676"/>
                  </a:lnTo>
                  <a:lnTo>
                    <a:pt x="61688" y="557088"/>
                  </a:lnTo>
                  <a:close/>
                  <a:moveTo>
                    <a:pt x="389552" y="186408"/>
                  </a:moveTo>
                  <a:lnTo>
                    <a:pt x="443759" y="216996"/>
                  </a:lnTo>
                  <a:lnTo>
                    <a:pt x="206894" y="638657"/>
                  </a:lnTo>
                  <a:lnTo>
                    <a:pt x="153016" y="608398"/>
                  </a:ln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4814917-EBC5-4BA3-A6C4-F9B8D545CFBF}"/>
                </a:ext>
              </a:extLst>
            </p:cNvPr>
            <p:cNvSpPr/>
            <p:nvPr/>
          </p:nvSpPr>
          <p:spPr>
            <a:xfrm>
              <a:off x="4450345" y="3814924"/>
              <a:ext cx="428625" cy="142875"/>
            </a:xfrm>
            <a:custGeom>
              <a:avLst/>
              <a:gdLst>
                <a:gd name="connsiteX0" fmla="*/ 283436 w 428625"/>
                <a:gd name="connsiteY0" fmla="*/ 7147 h 142875"/>
                <a:gd name="connsiteX1" fmla="*/ 227131 w 428625"/>
                <a:gd name="connsiteY1" fmla="*/ 21563 h 142875"/>
                <a:gd name="connsiteX2" fmla="*/ 173712 w 428625"/>
                <a:gd name="connsiteY2" fmla="*/ 72504 h 142875"/>
                <a:gd name="connsiteX3" fmla="*/ 130538 w 428625"/>
                <a:gd name="connsiteY3" fmla="*/ 100382 h 142875"/>
                <a:gd name="connsiteX4" fmla="*/ 38810 w 428625"/>
                <a:gd name="connsiteY4" fmla="*/ 71129 h 142875"/>
                <a:gd name="connsiteX5" fmla="*/ 22784 w 428625"/>
                <a:gd name="connsiteY5" fmla="*/ 68924 h 142875"/>
                <a:gd name="connsiteX6" fmla="*/ 9937 w 428625"/>
                <a:gd name="connsiteY6" fmla="*/ 78766 h 142875"/>
                <a:gd name="connsiteX7" fmla="*/ 7871 w 428625"/>
                <a:gd name="connsiteY7" fmla="*/ 94829 h 142875"/>
                <a:gd name="connsiteX8" fmla="*/ 17810 w 428625"/>
                <a:gd name="connsiteY8" fmla="*/ 107607 h 142875"/>
                <a:gd name="connsiteX9" fmla="*/ 136393 w 428625"/>
                <a:gd name="connsiteY9" fmla="*/ 142080 h 142875"/>
                <a:gd name="connsiteX10" fmla="*/ 204839 w 428625"/>
                <a:gd name="connsiteY10" fmla="*/ 100825 h 142875"/>
                <a:gd name="connsiteX11" fmla="*/ 248654 w 428625"/>
                <a:gd name="connsiteY11" fmla="*/ 57738 h 142875"/>
                <a:gd name="connsiteX12" fmla="*/ 315518 w 428625"/>
                <a:gd name="connsiteY12" fmla="*/ 54359 h 142875"/>
                <a:gd name="connsiteX13" fmla="*/ 408665 w 428625"/>
                <a:gd name="connsiteY13" fmla="*/ 70920 h 142875"/>
                <a:gd name="connsiteX14" fmla="*/ 422455 w 428625"/>
                <a:gd name="connsiteY14" fmla="*/ 62281 h 142875"/>
                <a:gd name="connsiteX15" fmla="*/ 425962 w 428625"/>
                <a:gd name="connsiteY15" fmla="*/ 46378 h 142875"/>
                <a:gd name="connsiteX16" fmla="*/ 417089 w 428625"/>
                <a:gd name="connsiteY16" fmla="*/ 32728 h 142875"/>
                <a:gd name="connsiteX17" fmla="*/ 401146 w 428625"/>
                <a:gd name="connsiteY17" fmla="*/ 29500 h 142875"/>
                <a:gd name="connsiteX18" fmla="*/ 327414 w 428625"/>
                <a:gd name="connsiteY18" fmla="*/ 13988 h 142875"/>
                <a:gd name="connsiteX19" fmla="*/ 283436 w 428625"/>
                <a:gd name="connsiteY19" fmla="*/ 71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142875">
                  <a:moveTo>
                    <a:pt x="283436" y="7147"/>
                  </a:moveTo>
                  <a:cubicBezTo>
                    <a:pt x="261155" y="6995"/>
                    <a:pt x="242367" y="12473"/>
                    <a:pt x="227131" y="21563"/>
                  </a:cubicBezTo>
                  <a:cubicBezTo>
                    <a:pt x="202754" y="36108"/>
                    <a:pt x="187815" y="56967"/>
                    <a:pt x="173712" y="72504"/>
                  </a:cubicBezTo>
                  <a:cubicBezTo>
                    <a:pt x="159609" y="88042"/>
                    <a:pt x="148233" y="97888"/>
                    <a:pt x="130538" y="100382"/>
                  </a:cubicBezTo>
                  <a:cubicBezTo>
                    <a:pt x="112842" y="102875"/>
                    <a:pt x="84632" y="97586"/>
                    <a:pt x="38810" y="71129"/>
                  </a:cubicBezTo>
                  <a:cubicBezTo>
                    <a:pt x="34038" y="68321"/>
                    <a:pt x="28136" y="67508"/>
                    <a:pt x="22784" y="68924"/>
                  </a:cubicBezTo>
                  <a:cubicBezTo>
                    <a:pt x="17433" y="70340"/>
                    <a:pt x="12700" y="73965"/>
                    <a:pt x="9937" y="78766"/>
                  </a:cubicBezTo>
                  <a:cubicBezTo>
                    <a:pt x="7173" y="83567"/>
                    <a:pt x="6412" y="89483"/>
                    <a:pt x="7871" y="94829"/>
                  </a:cubicBezTo>
                  <a:cubicBezTo>
                    <a:pt x="9330" y="100174"/>
                    <a:pt x="12991" y="104882"/>
                    <a:pt x="17810" y="107607"/>
                  </a:cubicBezTo>
                  <a:cubicBezTo>
                    <a:pt x="67907" y="136532"/>
                    <a:pt x="105117" y="146486"/>
                    <a:pt x="136393" y="142080"/>
                  </a:cubicBezTo>
                  <a:cubicBezTo>
                    <a:pt x="167669" y="137674"/>
                    <a:pt x="188817" y="118477"/>
                    <a:pt x="204839" y="100825"/>
                  </a:cubicBezTo>
                  <a:cubicBezTo>
                    <a:pt x="220862" y="83171"/>
                    <a:pt x="233651" y="66690"/>
                    <a:pt x="248654" y="57738"/>
                  </a:cubicBezTo>
                  <a:cubicBezTo>
                    <a:pt x="263640" y="48798"/>
                    <a:pt x="281179" y="44450"/>
                    <a:pt x="315518" y="54359"/>
                  </a:cubicBezTo>
                  <a:cubicBezTo>
                    <a:pt x="348258" y="64642"/>
                    <a:pt x="381751" y="75328"/>
                    <a:pt x="408665" y="70920"/>
                  </a:cubicBezTo>
                  <a:cubicBezTo>
                    <a:pt x="414160" y="70024"/>
                    <a:pt x="419245" y="66834"/>
                    <a:pt x="422455" y="62281"/>
                  </a:cubicBezTo>
                  <a:cubicBezTo>
                    <a:pt x="425664" y="57725"/>
                    <a:pt x="426958" y="51862"/>
                    <a:pt x="425962" y="46378"/>
                  </a:cubicBezTo>
                  <a:cubicBezTo>
                    <a:pt x="424966" y="40894"/>
                    <a:pt x="421695" y="35860"/>
                    <a:pt x="417089" y="32728"/>
                  </a:cubicBezTo>
                  <a:cubicBezTo>
                    <a:pt x="412484" y="29597"/>
                    <a:pt x="406604" y="28406"/>
                    <a:pt x="401146" y="29500"/>
                  </a:cubicBezTo>
                  <a:cubicBezTo>
                    <a:pt x="383364" y="32737"/>
                    <a:pt x="367510" y="25840"/>
                    <a:pt x="327414" y="13988"/>
                  </a:cubicBezTo>
                  <a:cubicBezTo>
                    <a:pt x="311934" y="9369"/>
                    <a:pt x="296924" y="7319"/>
                    <a:pt x="283436" y="7147"/>
                  </a:cubicBezTo>
                  <a:close/>
                </a:path>
              </a:pathLst>
            </a:custGeom>
            <a:solidFill>
              <a:srgbClr val="000000"/>
            </a:solidFill>
            <a:ln w="9525" cap="flat">
              <a:noFill/>
              <a:prstDash val="solid"/>
              <a:miter/>
            </a:ln>
          </p:spPr>
          <p:txBody>
            <a:bodyPr rtlCol="0" anchor="ctr"/>
            <a:lstStyle/>
            <a:p>
              <a:endParaRPr lang="en-US"/>
            </a:p>
          </p:txBody>
        </p:sp>
      </p:grpSp>
      <p:sp>
        <p:nvSpPr>
          <p:cNvPr id="42" name="Arrow: Right 41">
            <a:extLst>
              <a:ext uri="{FF2B5EF4-FFF2-40B4-BE49-F238E27FC236}">
                <a16:creationId xmlns:a16="http://schemas.microsoft.com/office/drawing/2014/main" id="{6A8CA294-618D-4B7C-9631-391586FDBD6F}"/>
              </a:ext>
            </a:extLst>
          </p:cNvPr>
          <p:cNvSpPr/>
          <p:nvPr/>
        </p:nvSpPr>
        <p:spPr>
          <a:xfrm rot="2378431">
            <a:off x="4723553"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BBCDDB53-B26A-43E1-AB94-5B43E02D1001}"/>
              </a:ext>
            </a:extLst>
          </p:cNvPr>
          <p:cNvSpPr/>
          <p:nvPr/>
        </p:nvSpPr>
        <p:spPr>
          <a:xfrm rot="8100000">
            <a:off x="7173938" y="2560125"/>
            <a:ext cx="1006608"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C33BA093-3DD5-46A8-A95C-496D768AF7FD}"/>
              </a:ext>
            </a:extLst>
          </p:cNvPr>
          <p:cNvSpPr/>
          <p:nvPr/>
        </p:nvSpPr>
        <p:spPr>
          <a:xfrm rot="5400000">
            <a:off x="6095627" y="2560125"/>
            <a:ext cx="694654" cy="58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182F3EB9-DB06-4873-91C4-A19C26FE16F3}"/>
              </a:ext>
            </a:extLst>
          </p:cNvPr>
          <p:cNvSpPr/>
          <p:nvPr/>
        </p:nvSpPr>
        <p:spPr>
          <a:xfrm rot="5400000">
            <a:off x="6168176" y="4884158"/>
            <a:ext cx="694654"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939C580-CF0B-438A-BA69-C4B984F357BC}"/>
              </a:ext>
            </a:extLst>
          </p:cNvPr>
          <p:cNvSpPr/>
          <p:nvPr/>
        </p:nvSpPr>
        <p:spPr>
          <a:xfrm>
            <a:off x="3643948" y="5626564"/>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7" name="Rectangle 46">
            <a:extLst>
              <a:ext uri="{FF2B5EF4-FFF2-40B4-BE49-F238E27FC236}">
                <a16:creationId xmlns:a16="http://schemas.microsoft.com/office/drawing/2014/main" id="{40B212FE-29EF-4CFB-B4D2-91A488CBED9C}"/>
              </a:ext>
            </a:extLst>
          </p:cNvPr>
          <p:cNvSpPr/>
          <p:nvPr/>
        </p:nvSpPr>
        <p:spPr>
          <a:xfrm>
            <a:off x="8694933" y="5677328"/>
            <a:ext cx="1055273" cy="723275"/>
          </a:xfrm>
          <a:prstGeom prst="rect">
            <a:avLst/>
          </a:prstGeom>
        </p:spPr>
        <p:txBody>
          <a:bodyPr wrap="square">
            <a:spAutoFit/>
          </a:bodyPr>
          <a:lstStyle/>
          <a:p>
            <a:pPr fontAlgn="t"/>
            <a:r>
              <a:rPr lang="en-US" sz="100" dirty="0">
                <a:solidFill>
                  <a:srgbClr val="D73A49"/>
                </a:solidFill>
                <a:latin typeface="Consolas" panose="020B0609020204030204" pitchFamily="49" charset="0"/>
              </a:rPr>
              <a:t>static</a:t>
            </a:r>
            <a:r>
              <a:rPr lang="en-US" sz="100" dirty="0">
                <a:latin typeface="Consolas" panose="020B0609020204030204" pitchFamily="49" charset="0"/>
              </a:rPr>
              <a:t> </a:t>
            </a:r>
            <a:r>
              <a:rPr lang="en-US" sz="100" dirty="0">
                <a:solidFill>
                  <a:srgbClr val="D73A49"/>
                </a:solidFill>
                <a:latin typeface="Consolas" panose="020B0609020204030204" pitchFamily="49" charset="0"/>
              </a:rPr>
              <a:t>inline</a:t>
            </a:r>
            <a:r>
              <a:rPr lang="en-US" sz="100" dirty="0">
                <a:latin typeface="Consolas" panose="020B0609020204030204" pitchFamily="49" charset="0"/>
              </a:rPr>
              <a:t> </a:t>
            </a:r>
            <a:r>
              <a:rPr lang="en-US" sz="100" dirty="0">
                <a:solidFill>
                  <a:srgbClr val="D73A49"/>
                </a:solidFill>
                <a:latin typeface="Consolas" panose="020B0609020204030204" pitchFamily="49" charset="0"/>
              </a:rPr>
              <a:t>void</a:t>
            </a:r>
            <a:r>
              <a:rPr lang="en-US" sz="100" dirty="0">
                <a:latin typeface="Consolas" panose="020B0609020204030204" pitchFamily="49" charset="0"/>
              </a:rPr>
              <a:t> </a:t>
            </a:r>
            <a:r>
              <a:rPr lang="en-US" sz="100" dirty="0" err="1">
                <a:latin typeface="Consolas" panose="020B0609020204030204" pitchFamily="49" charset="0"/>
              </a:rPr>
              <a:t>force_inline</a:t>
            </a:r>
            <a:endParaRPr lang="en-US" sz="100" dirty="0">
              <a:latin typeface="Consolas" panose="020B0609020204030204" pitchFamily="49" charset="0"/>
            </a:endParaRPr>
          </a:p>
          <a:p>
            <a:pPr fontAlgn="t"/>
            <a:r>
              <a:rPr lang="en-US" sz="100" dirty="0" err="1">
                <a:solidFill>
                  <a:srgbClr val="6F42C1"/>
                </a:solidFill>
                <a:latin typeface="Consolas" panose="020B0609020204030204" pitchFamily="49" charset="0"/>
              </a:rPr>
              <a:t>fmul</a:t>
            </a:r>
            <a:r>
              <a:rPr lang="en-US" sz="100" dirty="0">
                <a:latin typeface="Consolas" panose="020B0609020204030204" pitchFamily="49" charset="0"/>
              </a:rPr>
              <a:t>(</a:t>
            </a:r>
            <a:r>
              <a:rPr lang="en-US" sz="100" dirty="0" err="1">
                <a:latin typeface="Consolas" panose="020B0609020204030204" pitchFamily="49" charset="0"/>
              </a:rPr>
              <a:t>felem</a:t>
            </a:r>
            <a:r>
              <a:rPr lang="en-US" sz="100" dirty="0">
                <a:latin typeface="Consolas" panose="020B0609020204030204" pitchFamily="49" charset="0"/>
              </a:rPr>
              <a:t> output,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in2, </a:t>
            </a:r>
            <a:r>
              <a:rPr lang="en-US" sz="100" dirty="0">
                <a:solidFill>
                  <a:srgbClr val="D73A49"/>
                </a:solidFill>
                <a:latin typeface="Consolas" panose="020B0609020204030204" pitchFamily="49" charset="0"/>
              </a:rPr>
              <a:t>const</a:t>
            </a:r>
            <a:r>
              <a:rPr lang="en-US" sz="100" dirty="0">
                <a:latin typeface="Consolas" panose="020B0609020204030204" pitchFamily="49" charset="0"/>
              </a:rPr>
              <a:t> </a:t>
            </a:r>
            <a:r>
              <a:rPr lang="en-US" sz="100" dirty="0" err="1">
                <a:latin typeface="Consolas" panose="020B0609020204030204" pitchFamily="49" charset="0"/>
              </a:rPr>
              <a:t>felem</a:t>
            </a:r>
            <a:r>
              <a:rPr lang="en-US" sz="100" dirty="0">
                <a:latin typeface="Consolas" panose="020B0609020204030204" pitchFamily="49" charset="0"/>
              </a:rPr>
              <a:t> in) {</a:t>
            </a:r>
          </a:p>
          <a:p>
            <a:pPr fontAlgn="t"/>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t[</a:t>
            </a:r>
            <a:r>
              <a:rPr lang="en-US" sz="100" dirty="0">
                <a:solidFill>
                  <a:srgbClr val="005CC5"/>
                </a:solidFill>
                <a:latin typeface="Consolas" panose="020B0609020204030204" pitchFamily="49" charset="0"/>
              </a:rPr>
              <a:t>5</a:t>
            </a:r>
            <a:r>
              <a:rPr lang="en-US" sz="100" dirty="0">
                <a:latin typeface="Consolas" panose="020B0609020204030204" pitchFamily="49" charset="0"/>
              </a:rPr>
              <a:t>];</a:t>
            </a:r>
          </a:p>
          <a:p>
            <a:pPr fontAlgn="t"/>
            <a:r>
              <a:rPr lang="pt-BR" sz="100" dirty="0">
                <a:latin typeface="Consolas" panose="020B0609020204030204" pitchFamily="49" charset="0"/>
              </a:rPr>
              <a:t>limb r0,r1,r2,r3,r4,s0,s1,s2,s3,s4,c;</a:t>
            </a:r>
          </a:p>
          <a:p>
            <a:pPr fontAlgn="t"/>
            <a:r>
              <a:rPr lang="en-US" sz="100" dirty="0">
                <a:latin typeface="Consolas" panose="020B0609020204030204" pitchFamily="49" charset="0"/>
              </a:rPr>
              <a:t>r0 = in[</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r1 = in[</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r2 = in[</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r3 = in[</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r4 = in[</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en-US" sz="100" dirty="0">
                <a:latin typeface="Consolas" panose="020B0609020204030204" pitchFamily="49" charset="0"/>
              </a:rPr>
              <a:t>s0 = in2[</a:t>
            </a:r>
            <a:r>
              <a:rPr lang="en-US" sz="100" dirty="0">
                <a:solidFill>
                  <a:srgbClr val="005CC5"/>
                </a:solidFill>
                <a:latin typeface="Consolas" panose="020B0609020204030204" pitchFamily="49" charset="0"/>
              </a:rPr>
              <a:t>0</a:t>
            </a:r>
            <a:r>
              <a:rPr lang="en-US" sz="100" dirty="0">
                <a:latin typeface="Consolas" panose="020B0609020204030204" pitchFamily="49" charset="0"/>
              </a:rPr>
              <a:t>];</a:t>
            </a:r>
          </a:p>
          <a:p>
            <a:pPr fontAlgn="t"/>
            <a:r>
              <a:rPr lang="en-US" sz="100" dirty="0">
                <a:latin typeface="Consolas" panose="020B0609020204030204" pitchFamily="49" charset="0"/>
              </a:rPr>
              <a:t>s1 = in2[</a:t>
            </a:r>
            <a:r>
              <a:rPr lang="en-US" sz="100" dirty="0">
                <a:solidFill>
                  <a:srgbClr val="005CC5"/>
                </a:solidFill>
                <a:latin typeface="Consolas" panose="020B0609020204030204" pitchFamily="49" charset="0"/>
              </a:rPr>
              <a:t>1</a:t>
            </a:r>
            <a:r>
              <a:rPr lang="en-US" sz="100" dirty="0">
                <a:latin typeface="Consolas" panose="020B0609020204030204" pitchFamily="49" charset="0"/>
              </a:rPr>
              <a:t>];</a:t>
            </a:r>
          </a:p>
          <a:p>
            <a:pPr fontAlgn="t"/>
            <a:r>
              <a:rPr lang="en-US" sz="100" dirty="0">
                <a:latin typeface="Consolas" panose="020B0609020204030204" pitchFamily="49" charset="0"/>
              </a:rPr>
              <a:t>s2 = in2[</a:t>
            </a:r>
            <a:r>
              <a:rPr lang="en-US" sz="100" dirty="0">
                <a:solidFill>
                  <a:srgbClr val="005CC5"/>
                </a:solidFill>
                <a:latin typeface="Consolas" panose="020B0609020204030204" pitchFamily="49" charset="0"/>
              </a:rPr>
              <a:t>2</a:t>
            </a:r>
            <a:r>
              <a:rPr lang="en-US" sz="100" dirty="0">
                <a:latin typeface="Consolas" panose="020B0609020204030204" pitchFamily="49" charset="0"/>
              </a:rPr>
              <a:t>];</a:t>
            </a:r>
          </a:p>
          <a:p>
            <a:pPr fontAlgn="t"/>
            <a:r>
              <a:rPr lang="en-US" sz="100" dirty="0">
                <a:latin typeface="Consolas" panose="020B0609020204030204" pitchFamily="49" charset="0"/>
              </a:rPr>
              <a:t>s3 = in2[</a:t>
            </a:r>
            <a:r>
              <a:rPr lang="en-US" sz="100" dirty="0">
                <a:solidFill>
                  <a:srgbClr val="005CC5"/>
                </a:solidFill>
                <a:latin typeface="Consolas" panose="020B0609020204030204" pitchFamily="49" charset="0"/>
              </a:rPr>
              <a:t>3</a:t>
            </a:r>
            <a:r>
              <a:rPr lang="en-US" sz="100" dirty="0">
                <a:latin typeface="Consolas" panose="020B0609020204030204" pitchFamily="49" charset="0"/>
              </a:rPr>
              <a:t>];</a:t>
            </a:r>
          </a:p>
          <a:p>
            <a:pPr fontAlgn="t"/>
            <a:r>
              <a:rPr lang="en-US" sz="100" dirty="0">
                <a:latin typeface="Consolas" panose="020B0609020204030204" pitchFamily="49" charset="0"/>
              </a:rPr>
              <a:t>s4 = in2[</a:t>
            </a:r>
            <a:r>
              <a:rPr lang="en-US" sz="100" dirty="0">
                <a:solidFill>
                  <a:srgbClr val="005CC5"/>
                </a:solidFill>
                <a:latin typeface="Consolas" panose="020B0609020204030204" pitchFamily="49" charset="0"/>
              </a:rPr>
              <a:t>4</a:t>
            </a:r>
            <a:r>
              <a:rPr lang="en-US" sz="100" dirty="0">
                <a:latin typeface="Consolas" panose="020B0609020204030204" pitchFamily="49" charset="0"/>
              </a:rPr>
              <a:t>];</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0</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r0) * s0;</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r0) * s1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r1) * s0;</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2</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3</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s1;</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4</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r0)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s0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s2;</a:t>
            </a:r>
          </a:p>
          <a:p>
            <a:pPr fontAlgn="t"/>
            <a:r>
              <a:rPr lang="en-US" sz="100" dirty="0">
                <a:latin typeface="Consolas" panose="020B0609020204030204" pitchFamily="49" charset="0"/>
              </a:rPr>
              <a:t>r4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r1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r2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en-US" sz="100" dirty="0">
                <a:latin typeface="Consolas" panose="020B0609020204030204" pitchFamily="49" charset="0"/>
              </a:rPr>
              <a:t>r3 *= </a:t>
            </a:r>
            <a:r>
              <a:rPr lang="en-US" sz="100" dirty="0">
                <a:solidFill>
                  <a:srgbClr val="005CC5"/>
                </a:solidFill>
                <a:latin typeface="Consolas" panose="020B0609020204030204" pitchFamily="49" charset="0"/>
              </a:rPr>
              <a:t>19</a:t>
            </a:r>
            <a:r>
              <a:rPr lang="en-US" sz="100" dirty="0">
                <a:latin typeface="Consolas" panose="020B0609020204030204" pitchFamily="49" charset="0"/>
              </a:rPr>
              <a:t>;</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0</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s1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r1)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s3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s2;</a:t>
            </a:r>
          </a:p>
          <a:p>
            <a:pPr fontAlgn="t"/>
            <a:r>
              <a:rPr lang="pt-BR" sz="100" dirty="0">
                <a:latin typeface="Consolas" panose="020B0609020204030204" pitchFamily="49" charset="0"/>
              </a:rPr>
              <a:t>t[</a:t>
            </a:r>
            <a:r>
              <a:rPr lang="pt-BR" sz="100" dirty="0">
                <a:solidFill>
                  <a:srgbClr val="005CC5"/>
                </a:solidFill>
                <a:latin typeface="Consolas" panose="020B0609020204030204" pitchFamily="49" charset="0"/>
              </a:rPr>
              <a:t>1</a:t>
            </a:r>
            <a:r>
              <a:rPr lang="pt-BR" sz="100" dirty="0">
                <a:latin typeface="Consolas" panose="020B0609020204030204" pitchFamily="49" charset="0"/>
              </a:rPr>
              <a:t>]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r4) * s2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r2) * s4 + ((</a:t>
            </a:r>
            <a:r>
              <a:rPr lang="pt-BR" sz="100" dirty="0">
                <a:solidFill>
                  <a:srgbClr val="005CC5"/>
                </a:solidFill>
                <a:latin typeface="Consolas" panose="020B0609020204030204" pitchFamily="49" charset="0"/>
              </a:rPr>
              <a:t>uint128_t</a:t>
            </a:r>
            <a:r>
              <a:rPr lang="pt-BR" sz="100" dirty="0">
                <a:latin typeface="Consolas" panose="020B0609020204030204" pitchFamily="49" charset="0"/>
              </a:rPr>
              <a:t>) r3) * s3;</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r4) * s3 + ((</a:t>
            </a:r>
            <a:r>
              <a:rPr lang="en-US" sz="100" dirty="0">
                <a:solidFill>
                  <a:srgbClr val="005CC5"/>
                </a:solidFill>
                <a:latin typeface="Consolas" panose="020B0609020204030204" pitchFamily="49" charset="0"/>
              </a:rPr>
              <a:t>uint128_t</a:t>
            </a:r>
            <a:r>
              <a:rPr lang="en-US" sz="100" dirty="0">
                <a:latin typeface="Consolas" panose="020B0609020204030204" pitchFamily="49" charset="0"/>
              </a:rPr>
              <a:t>) r3) * s4;</a:t>
            </a:r>
          </a:p>
          <a:p>
            <a:pPr fontAlgn="t"/>
            <a:r>
              <a:rPr lang="fr-FR" sz="100" dirty="0">
                <a:latin typeface="Consolas" panose="020B0609020204030204" pitchFamily="49" charset="0"/>
              </a:rPr>
              <a:t>t[</a:t>
            </a:r>
            <a:r>
              <a:rPr lang="fr-FR" sz="100" dirty="0">
                <a:solidFill>
                  <a:srgbClr val="005CC5"/>
                </a:solidFill>
                <a:latin typeface="Consolas" panose="020B0609020204030204" pitchFamily="49" charset="0"/>
              </a:rPr>
              <a:t>3</a:t>
            </a:r>
            <a:r>
              <a:rPr lang="fr-FR" sz="100" dirty="0">
                <a:latin typeface="Consolas" panose="020B0609020204030204" pitchFamily="49" charset="0"/>
              </a:rPr>
              <a:t>] += ((</a:t>
            </a:r>
            <a:r>
              <a:rPr lang="fr-FR" sz="100" dirty="0">
                <a:solidFill>
                  <a:srgbClr val="005CC5"/>
                </a:solidFill>
                <a:latin typeface="Consolas" panose="020B0609020204030204" pitchFamily="49" charset="0"/>
              </a:rPr>
              <a:t>uint128_t</a:t>
            </a:r>
            <a:r>
              <a:rPr lang="fr-FR" sz="100" dirty="0">
                <a:latin typeface="Consolas" panose="020B0609020204030204" pitchFamily="49" charset="0"/>
              </a:rPr>
              <a:t>) r4) * s4;</a:t>
            </a:r>
          </a:p>
          <a:p>
            <a:pPr fontAlgn="t"/>
            <a:r>
              <a:rPr lang="en-US" sz="100" dirty="0">
                <a:latin typeface="Consolas" panose="020B0609020204030204" pitchFamily="49" charset="0"/>
              </a:rPr>
              <a:t>r0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0</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1</a:t>
            </a:r>
            <a:r>
              <a:rPr lang="en-US" sz="100" dirty="0">
                <a:latin typeface="Consolas" panose="020B0609020204030204" pitchFamily="49" charset="0"/>
              </a:rPr>
              <a:t>] += c; r1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1</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2</a:t>
            </a:r>
            <a:r>
              <a:rPr lang="en-US" sz="100" dirty="0">
                <a:latin typeface="Consolas" panose="020B0609020204030204" pitchFamily="49" charset="0"/>
              </a:rPr>
              <a:t>] += c; r2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2</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3</a:t>
            </a:r>
            <a:r>
              <a:rPr lang="en-US" sz="100" dirty="0">
                <a:latin typeface="Consolas" panose="020B0609020204030204" pitchFamily="49" charset="0"/>
              </a:rPr>
              <a:t>] += c; r3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3</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en-US" sz="100" dirty="0">
                <a:latin typeface="Consolas" panose="020B0609020204030204" pitchFamily="49" charset="0"/>
              </a:rPr>
              <a:t>t[</a:t>
            </a:r>
            <a:r>
              <a:rPr lang="en-US" sz="100" dirty="0">
                <a:solidFill>
                  <a:srgbClr val="005CC5"/>
                </a:solidFill>
                <a:latin typeface="Consolas" panose="020B0609020204030204" pitchFamily="49" charset="0"/>
              </a:rPr>
              <a:t>4</a:t>
            </a:r>
            <a:r>
              <a:rPr lang="en-US" sz="100" dirty="0">
                <a:latin typeface="Consolas" panose="020B0609020204030204" pitchFamily="49" charset="0"/>
              </a:rPr>
              <a:t>] += c; r4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&amp; </a:t>
            </a:r>
            <a:r>
              <a:rPr lang="en-US" sz="100" dirty="0">
                <a:solidFill>
                  <a:srgbClr val="005CC5"/>
                </a:solidFill>
                <a:latin typeface="Consolas" panose="020B0609020204030204" pitchFamily="49" charset="0"/>
              </a:rPr>
              <a:t>0x7ffffffffffff</a:t>
            </a:r>
            <a:r>
              <a:rPr lang="en-US" sz="100" dirty="0">
                <a:latin typeface="Consolas" panose="020B0609020204030204" pitchFamily="49" charset="0"/>
              </a:rPr>
              <a:t>; c = (limb)(t[</a:t>
            </a:r>
            <a:r>
              <a:rPr lang="en-US" sz="100" dirty="0">
                <a:solidFill>
                  <a:srgbClr val="005CC5"/>
                </a:solidFill>
                <a:latin typeface="Consolas" panose="020B0609020204030204" pitchFamily="49" charset="0"/>
              </a:rPr>
              <a:t>4</a:t>
            </a:r>
            <a:r>
              <a:rPr lang="en-US" sz="100" dirty="0">
                <a:latin typeface="Consolas" panose="020B0609020204030204" pitchFamily="49" charset="0"/>
              </a:rPr>
              <a:t>] &gt;&gt; </a:t>
            </a:r>
            <a:r>
              <a:rPr lang="en-US" sz="100" dirty="0">
                <a:solidFill>
                  <a:srgbClr val="005CC5"/>
                </a:solidFill>
                <a:latin typeface="Consolas" panose="020B0609020204030204" pitchFamily="49" charset="0"/>
              </a:rPr>
              <a:t>51</a:t>
            </a:r>
            <a:r>
              <a:rPr lang="en-US" sz="100" dirty="0">
                <a:latin typeface="Consolas" panose="020B0609020204030204" pitchFamily="49" charset="0"/>
              </a:rPr>
              <a:t>);</a:t>
            </a:r>
          </a:p>
          <a:p>
            <a:pPr fontAlgn="t"/>
            <a:r>
              <a:rPr lang="pt-BR" sz="100" dirty="0">
                <a:latin typeface="Consolas" panose="020B0609020204030204" pitchFamily="49" charset="0"/>
              </a:rPr>
              <a:t>r0 += c * </a:t>
            </a:r>
            <a:r>
              <a:rPr lang="pt-BR" sz="100" dirty="0">
                <a:solidFill>
                  <a:srgbClr val="005CC5"/>
                </a:solidFill>
                <a:latin typeface="Consolas" panose="020B0609020204030204" pitchFamily="49" charset="0"/>
              </a:rPr>
              <a:t>19</a:t>
            </a:r>
            <a:r>
              <a:rPr lang="pt-BR" sz="100" dirty="0">
                <a:latin typeface="Consolas" panose="020B0609020204030204" pitchFamily="49" charset="0"/>
              </a:rPr>
              <a:t>; c = r0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r0 = r0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pt-BR" sz="100" dirty="0">
                <a:latin typeface="Consolas" panose="020B0609020204030204" pitchFamily="49" charset="0"/>
              </a:rPr>
              <a:t>r1 += c; c = r1 &gt;&gt; </a:t>
            </a:r>
            <a:r>
              <a:rPr lang="pt-BR" sz="100" dirty="0">
                <a:solidFill>
                  <a:srgbClr val="005CC5"/>
                </a:solidFill>
                <a:latin typeface="Consolas" panose="020B0609020204030204" pitchFamily="49" charset="0"/>
              </a:rPr>
              <a:t>51</a:t>
            </a:r>
            <a:r>
              <a:rPr lang="pt-BR" sz="100" dirty="0">
                <a:latin typeface="Consolas" panose="020B0609020204030204" pitchFamily="49" charset="0"/>
              </a:rPr>
              <a:t>; r1 = r1 &amp; </a:t>
            </a:r>
            <a:r>
              <a:rPr lang="pt-BR" sz="100" dirty="0">
                <a:solidFill>
                  <a:srgbClr val="005CC5"/>
                </a:solidFill>
                <a:latin typeface="Consolas" panose="020B0609020204030204" pitchFamily="49" charset="0"/>
              </a:rPr>
              <a:t>0x7ffffffffffff</a:t>
            </a:r>
            <a:r>
              <a:rPr lang="pt-BR" sz="100" dirty="0">
                <a:latin typeface="Consolas" panose="020B0609020204030204" pitchFamily="49" charset="0"/>
              </a:rPr>
              <a:t>;</a:t>
            </a:r>
          </a:p>
          <a:p>
            <a:pPr fontAlgn="t"/>
            <a:r>
              <a:rPr lang="en-US" sz="100" dirty="0">
                <a:latin typeface="Consolas" panose="020B0609020204030204" pitchFamily="49" charset="0"/>
              </a:rPr>
              <a:t>r2 += c;</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0</a:t>
            </a:r>
            <a:r>
              <a:rPr lang="en-US" sz="100" dirty="0">
                <a:latin typeface="Consolas" panose="020B0609020204030204" pitchFamily="49" charset="0"/>
              </a:rPr>
              <a:t>] = r0;</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1</a:t>
            </a:r>
            <a:r>
              <a:rPr lang="en-US" sz="100" dirty="0">
                <a:latin typeface="Consolas" panose="020B0609020204030204" pitchFamily="49" charset="0"/>
              </a:rPr>
              <a:t>] = r1;</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2</a:t>
            </a:r>
            <a:r>
              <a:rPr lang="en-US" sz="100" dirty="0">
                <a:latin typeface="Consolas" panose="020B0609020204030204" pitchFamily="49" charset="0"/>
              </a:rPr>
              <a:t>] = r2;</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3</a:t>
            </a:r>
            <a:r>
              <a:rPr lang="en-US" sz="100" dirty="0">
                <a:latin typeface="Consolas" panose="020B0609020204030204" pitchFamily="49" charset="0"/>
              </a:rPr>
              <a:t>] = r3;</a:t>
            </a:r>
          </a:p>
          <a:p>
            <a:pPr fontAlgn="t"/>
            <a:r>
              <a:rPr lang="en-US" sz="100" dirty="0">
                <a:latin typeface="Consolas" panose="020B0609020204030204" pitchFamily="49" charset="0"/>
              </a:rPr>
              <a:t>output[</a:t>
            </a:r>
            <a:r>
              <a:rPr lang="en-US" sz="100" dirty="0">
                <a:solidFill>
                  <a:srgbClr val="005CC5"/>
                </a:solidFill>
                <a:latin typeface="Consolas" panose="020B0609020204030204" pitchFamily="49" charset="0"/>
              </a:rPr>
              <a:t>4</a:t>
            </a:r>
            <a:r>
              <a:rPr lang="en-US" sz="100" dirty="0">
                <a:latin typeface="Consolas" panose="020B0609020204030204" pitchFamily="49" charset="0"/>
              </a:rPr>
              <a:t>] = r4;</a:t>
            </a:r>
          </a:p>
          <a:p>
            <a:pPr fontAlgn="t"/>
            <a:r>
              <a:rPr lang="en-US" sz="100" dirty="0">
                <a:latin typeface="Consolas" panose="020B0609020204030204" pitchFamily="49" charset="0"/>
              </a:rPr>
              <a:t>}</a:t>
            </a:r>
          </a:p>
        </p:txBody>
      </p:sp>
      <p:sp>
        <p:nvSpPr>
          <p:cNvPr id="48" name="Arrow: Right 47">
            <a:extLst>
              <a:ext uri="{FF2B5EF4-FFF2-40B4-BE49-F238E27FC236}">
                <a16:creationId xmlns:a16="http://schemas.microsoft.com/office/drawing/2014/main" id="{DCFF1BE7-B200-4297-89F0-B68BC08829AD}"/>
              </a:ext>
            </a:extLst>
          </p:cNvPr>
          <p:cNvSpPr/>
          <p:nvPr/>
        </p:nvSpPr>
        <p:spPr>
          <a:xfrm rot="2378431">
            <a:off x="7314276"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856CA986-2BDA-4D09-A3C8-D5DCA1753EC9}"/>
              </a:ext>
            </a:extLst>
          </p:cNvPr>
          <p:cNvSpPr/>
          <p:nvPr/>
        </p:nvSpPr>
        <p:spPr>
          <a:xfrm rot="8100000">
            <a:off x="4715554" y="4884158"/>
            <a:ext cx="1006608" cy="587419"/>
          </a:xfrm>
          <a:prstGeom prst="rightArrow">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2C88C1C-99A2-4586-A45C-F87203B7BE2E}"/>
              </a:ext>
            </a:extLst>
          </p:cNvPr>
          <p:cNvSpPr/>
          <p:nvPr/>
        </p:nvSpPr>
        <p:spPr>
          <a:xfrm>
            <a:off x="116092" y="5725135"/>
            <a:ext cx="2444645" cy="369332"/>
          </a:xfrm>
          <a:prstGeom prst="rect">
            <a:avLst/>
          </a:prstGeom>
        </p:spPr>
        <p:txBody>
          <a:bodyPr wrap="none">
            <a:spAutoFit/>
          </a:bodyPr>
          <a:lstStyle/>
          <a:p>
            <a:pPr algn="ctr"/>
            <a:r>
              <a:rPr lang="en-US" dirty="0"/>
              <a:t>Generated Code + Proof</a:t>
            </a:r>
          </a:p>
        </p:txBody>
      </p:sp>
      <p:sp>
        <p:nvSpPr>
          <p:cNvPr id="51" name="Ribbon: Curved and Tilted Up 50">
            <a:extLst>
              <a:ext uri="{FF2B5EF4-FFF2-40B4-BE49-F238E27FC236}">
                <a16:creationId xmlns:a16="http://schemas.microsoft.com/office/drawing/2014/main" id="{537EBFF4-F003-4514-8406-7231E94BA22D}"/>
              </a:ext>
            </a:extLst>
          </p:cNvPr>
          <p:cNvSpPr/>
          <p:nvPr/>
        </p:nvSpPr>
        <p:spPr>
          <a:xfrm>
            <a:off x="7026741"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q</a:t>
            </a:r>
          </a:p>
        </p:txBody>
      </p:sp>
      <p:sp>
        <p:nvSpPr>
          <p:cNvPr id="52" name="Ribbon: Curved and Tilted Up 51">
            <a:extLst>
              <a:ext uri="{FF2B5EF4-FFF2-40B4-BE49-F238E27FC236}">
                <a16:creationId xmlns:a16="http://schemas.microsoft.com/office/drawing/2014/main" id="{02754FCD-8E40-457B-B57F-FA6F29D44279}"/>
              </a:ext>
            </a:extLst>
          </p:cNvPr>
          <p:cNvSpPr/>
          <p:nvPr/>
        </p:nvSpPr>
        <p:spPr>
          <a:xfrm>
            <a:off x="9548495" y="5750579"/>
            <a:ext cx="944054" cy="458002"/>
          </a:xfrm>
          <a:prstGeom prst="ellipseRibbon2">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a:t>
            </a:r>
          </a:p>
        </p:txBody>
      </p:sp>
    </p:spTree>
    <p:extLst>
      <p:ext uri="{BB962C8B-B14F-4D97-AF65-F5344CB8AC3E}">
        <p14:creationId xmlns:p14="http://schemas.microsoft.com/office/powerpoint/2010/main" val="51518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70</a:t>
            </a:fld>
            <a:endParaRPr lang="en-US"/>
          </a:p>
        </p:txBody>
      </p:sp>
    </p:spTree>
    <p:extLst>
      <p:ext uri="{BB962C8B-B14F-4D97-AF65-F5344CB8AC3E}">
        <p14:creationId xmlns:p14="http://schemas.microsoft.com/office/powerpoint/2010/main" val="16725531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71</a:t>
            </a:fld>
            <a:endParaRPr lang="en-US"/>
          </a:p>
        </p:txBody>
      </p:sp>
    </p:spTree>
    <p:extLst>
      <p:ext uri="{BB962C8B-B14F-4D97-AF65-F5344CB8AC3E}">
        <p14:creationId xmlns:p14="http://schemas.microsoft.com/office/powerpoint/2010/main" val="1284736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72</a:t>
            </a:fld>
            <a:endParaRPr lang="en-US"/>
          </a:p>
        </p:txBody>
      </p:sp>
    </p:spTree>
    <p:extLst>
      <p:ext uri="{BB962C8B-B14F-4D97-AF65-F5344CB8AC3E}">
        <p14:creationId xmlns:p14="http://schemas.microsoft.com/office/powerpoint/2010/main" val="2983639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73</a:t>
            </a:fld>
            <a:endParaRPr lang="en-US"/>
          </a:p>
        </p:txBody>
      </p:sp>
    </p:spTree>
    <p:extLst>
      <p:ext uri="{BB962C8B-B14F-4D97-AF65-F5344CB8AC3E}">
        <p14:creationId xmlns:p14="http://schemas.microsoft.com/office/powerpoint/2010/main" val="35491014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74</a:t>
            </a:fld>
            <a:endParaRPr lang="en-US"/>
          </a:p>
        </p:txBody>
      </p:sp>
    </p:spTree>
    <p:extLst>
      <p:ext uri="{BB962C8B-B14F-4D97-AF65-F5344CB8AC3E}">
        <p14:creationId xmlns:p14="http://schemas.microsoft.com/office/powerpoint/2010/main" val="1842643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75</a:t>
            </a:fld>
            <a:endParaRPr lang="en-US"/>
          </a:p>
        </p:txBody>
      </p:sp>
    </p:spTree>
    <p:extLst>
      <p:ext uri="{BB962C8B-B14F-4D97-AF65-F5344CB8AC3E}">
        <p14:creationId xmlns:p14="http://schemas.microsoft.com/office/powerpoint/2010/main" val="1169564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pPr lvl="1"/>
            <a:r>
              <a:rPr lang="en-US" dirty="0"/>
              <a:t>The trail left by proof-engine-based rewriting is super-linear in the size of the code being transformed (can be avoided with a great deal of cleverness)</a:t>
            </a:r>
          </a:p>
          <a:p>
            <a:pPr lvl="1"/>
            <a:r>
              <a:rPr lang="en-US" dirty="0"/>
              <a:t>Having to track the goal we’re making partial progress towards proving incurs super-linear overhead in </a:t>
            </a:r>
          </a:p>
          <a:p>
            <a:pPr lvl="1"/>
            <a:r>
              <a:rPr lang="en-US" dirty="0"/>
              <a:t>we recursively compute the output we don’t have to be making partial progress towards proving a goal at every step</a:t>
            </a:r>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76</a:t>
            </a:fld>
            <a:endParaRPr lang="en-US"/>
          </a:p>
        </p:txBody>
      </p:sp>
    </p:spTree>
    <p:extLst>
      <p:ext uri="{BB962C8B-B14F-4D97-AF65-F5344CB8AC3E}">
        <p14:creationId xmlns:p14="http://schemas.microsoft.com/office/powerpoint/2010/main" val="1264959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77</a:t>
            </a:fld>
            <a:endParaRPr lang="en-US"/>
          </a:p>
        </p:txBody>
      </p:sp>
    </p:spTree>
    <p:extLst>
      <p:ext uri="{BB962C8B-B14F-4D97-AF65-F5344CB8AC3E}">
        <p14:creationId xmlns:p14="http://schemas.microsoft.com/office/powerpoint/2010/main" val="1022540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78</a:t>
            </a:fld>
            <a:endParaRPr lang="en-US"/>
          </a:p>
        </p:txBody>
      </p:sp>
    </p:spTree>
    <p:extLst>
      <p:ext uri="{BB962C8B-B14F-4D97-AF65-F5344CB8AC3E}">
        <p14:creationId xmlns:p14="http://schemas.microsoft.com/office/powerpoint/2010/main" val="942635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79</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4223808747"/>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31AD-8587-1C45-A16D-9DABBE11052A}"/>
              </a:ext>
            </a:extLst>
          </p:cNvPr>
          <p:cNvSpPr>
            <a:spLocks noGrp="1"/>
          </p:cNvSpPr>
          <p:nvPr>
            <p:ph type="title"/>
          </p:nvPr>
        </p:nvSpPr>
        <p:spPr/>
        <p:txBody>
          <a:bodyPr/>
          <a:lstStyle/>
          <a:p>
            <a:r>
              <a:rPr lang="en-US" dirty="0"/>
              <a:t>Our script is run and checked by…</a:t>
            </a:r>
          </a:p>
        </p:txBody>
      </p:sp>
      <p:sp>
        <p:nvSpPr>
          <p:cNvPr id="3" name="Content Placeholder 2">
            <a:extLst>
              <a:ext uri="{FF2B5EF4-FFF2-40B4-BE49-F238E27FC236}">
                <a16:creationId xmlns:a16="http://schemas.microsoft.com/office/drawing/2014/main" id="{79938178-DA8F-6B46-8B76-C25EF5EA5810}"/>
              </a:ext>
            </a:extLst>
          </p:cNvPr>
          <p:cNvSpPr>
            <a:spLocks noGrp="1"/>
          </p:cNvSpPr>
          <p:nvPr>
            <p:ph idx="1"/>
          </p:nvPr>
        </p:nvSpPr>
        <p:spPr/>
        <p:txBody>
          <a:bodyPr>
            <a:normAutofit/>
          </a:bodyPr>
          <a:lstStyle/>
          <a:p>
            <a:pPr>
              <a:lnSpc>
                <a:spcPct val="100000"/>
              </a:lnSpc>
            </a:pPr>
            <a:r>
              <a:rPr lang="en-US" dirty="0"/>
              <a:t>Dependently typed, interactive, tactic-driven proof assistants</a:t>
            </a:r>
          </a:p>
          <a:p>
            <a:pPr>
              <a:lnSpc>
                <a:spcPct val="100000"/>
              </a:lnSpc>
            </a:pPr>
            <a:r>
              <a:rPr lang="en-US" dirty="0"/>
              <a:t>Dependently typed proof assistants are expressive</a:t>
            </a:r>
          </a:p>
          <a:p>
            <a:pPr>
              <a:lnSpc>
                <a:spcPct val="100000"/>
              </a:lnSpc>
            </a:pPr>
            <a:r>
              <a:rPr lang="en-US" dirty="0"/>
              <a:t>Interactivity allows easy insertion of human ingenuity</a:t>
            </a:r>
          </a:p>
          <a:p>
            <a:pPr>
              <a:lnSpc>
                <a:spcPct val="100000"/>
              </a:lnSpc>
            </a:pPr>
            <a:r>
              <a:rPr lang="en-US" dirty="0"/>
              <a:t>Tactics allow automation</a:t>
            </a:r>
          </a:p>
        </p:txBody>
      </p:sp>
      <p:sp>
        <p:nvSpPr>
          <p:cNvPr id="4" name="Date Placeholder 3">
            <a:extLst>
              <a:ext uri="{FF2B5EF4-FFF2-40B4-BE49-F238E27FC236}">
                <a16:creationId xmlns:a16="http://schemas.microsoft.com/office/drawing/2014/main" id="{16B3D5C1-C464-9145-8A3E-E548106BB9A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5F3DF45-BEF8-DA45-9C15-DE0238FFB82E}"/>
              </a:ext>
            </a:extLst>
          </p:cNvPr>
          <p:cNvSpPr>
            <a:spLocks noGrp="1"/>
          </p:cNvSpPr>
          <p:nvPr>
            <p:ph type="sldNum" sz="quarter" idx="12"/>
          </p:nvPr>
        </p:nvSpPr>
        <p:spPr/>
        <p:txBody>
          <a:bodyPr/>
          <a:lstStyle/>
          <a:p>
            <a:fld id="{62ACD81C-0ABE-4302-8FB0-4A8AC0E9431D}" type="slidenum">
              <a:rPr lang="en-US" smtClean="0"/>
              <a:t>8</a:t>
            </a:fld>
            <a:endParaRPr lang="en-US"/>
          </a:p>
        </p:txBody>
      </p:sp>
      <p:sp>
        <p:nvSpPr>
          <p:cNvPr id="6" name="Rectangle 5">
            <a:extLst>
              <a:ext uri="{FF2B5EF4-FFF2-40B4-BE49-F238E27FC236}">
                <a16:creationId xmlns:a16="http://schemas.microsoft.com/office/drawing/2014/main" id="{ADEDDAB2-57D7-4BCE-B91A-E4E7E2ADA0E8}"/>
              </a:ext>
            </a:extLst>
          </p:cNvPr>
          <p:cNvSpPr/>
          <p:nvPr/>
        </p:nvSpPr>
        <p:spPr>
          <a:xfrm>
            <a:off x="4087277" y="6566158"/>
            <a:ext cx="4017446" cy="246221"/>
          </a:xfrm>
          <a:prstGeom prst="rect">
            <a:avLst/>
          </a:prstGeom>
        </p:spPr>
        <p:txBody>
          <a:bodyPr wrap="none">
            <a:spAutoFit/>
          </a:bodyPr>
          <a:lstStyle/>
          <a:p>
            <a:r>
              <a:rPr lang="en-US" sz="1000" dirty="0"/>
              <a:t>Coq logo from https://calebstanford.com/2019/01/15/coq-vector-image/</a:t>
            </a:r>
          </a:p>
        </p:txBody>
      </p:sp>
      <p:grpSp>
        <p:nvGrpSpPr>
          <p:cNvPr id="13" name="Group 12">
            <a:extLst>
              <a:ext uri="{FF2B5EF4-FFF2-40B4-BE49-F238E27FC236}">
                <a16:creationId xmlns:a16="http://schemas.microsoft.com/office/drawing/2014/main" id="{79E65917-3EEE-4A9A-AFF0-03FB168C6D39}"/>
              </a:ext>
            </a:extLst>
          </p:cNvPr>
          <p:cNvGrpSpPr/>
          <p:nvPr/>
        </p:nvGrpSpPr>
        <p:grpSpPr>
          <a:xfrm>
            <a:off x="5344976" y="4277127"/>
            <a:ext cx="1502048" cy="2215748"/>
            <a:chOff x="6036305" y="3421707"/>
            <a:chExt cx="1502048" cy="2215748"/>
          </a:xfrm>
        </p:grpSpPr>
        <p:sp>
          <p:nvSpPr>
            <p:cNvPr id="10" name="Freeform: Shape 9">
              <a:extLst>
                <a:ext uri="{FF2B5EF4-FFF2-40B4-BE49-F238E27FC236}">
                  <a16:creationId xmlns:a16="http://schemas.microsoft.com/office/drawing/2014/main" id="{A4A7E33A-7CF0-42BC-9E51-125DD9A03551}"/>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2BD779F-360A-4D4B-8C14-5CAE2AE49850}"/>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6E48C3C-2C72-48C2-860E-6789C3B3A8EE}"/>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Tree>
    <p:extLst>
      <p:ext uri="{BB962C8B-B14F-4D97-AF65-F5344CB8AC3E}">
        <p14:creationId xmlns:p14="http://schemas.microsoft.com/office/powerpoint/2010/main" val="41712100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80</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9003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81</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15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82</a:t>
            </a:fld>
            <a:endParaRPr lang="en-US"/>
          </a:p>
        </p:txBody>
      </p:sp>
    </p:spTree>
    <p:extLst>
      <p:ext uri="{BB962C8B-B14F-4D97-AF65-F5344CB8AC3E}">
        <p14:creationId xmlns:p14="http://schemas.microsoft.com/office/powerpoint/2010/main" val="410010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83</a:t>
            </a:fld>
            <a:endParaRPr lang="en-US"/>
          </a:p>
        </p:txBody>
      </p:sp>
    </p:spTree>
    <p:extLst>
      <p:ext uri="{BB962C8B-B14F-4D97-AF65-F5344CB8AC3E}">
        <p14:creationId xmlns:p14="http://schemas.microsoft.com/office/powerpoint/2010/main" val="4433720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84</a:t>
            </a:fld>
            <a:endParaRPr lang="en-US"/>
          </a:p>
        </p:txBody>
      </p:sp>
    </p:spTree>
    <p:extLst>
      <p:ext uri="{BB962C8B-B14F-4D97-AF65-F5344CB8AC3E}">
        <p14:creationId xmlns:p14="http://schemas.microsoft.com/office/powerpoint/2010/main" val="2528839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Can’t Use Prior Work</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Steps really need to be fused to achieve adequate performance</a:t>
            </a:r>
          </a:p>
          <a:p>
            <a:r>
              <a:rPr lang="en-US" dirty="0"/>
              <a:t>β-reduction exposes new </a:t>
            </a:r>
            <a:r>
              <a:rPr lang="el-GR" dirty="0"/>
              <a:t>ι</a:t>
            </a:r>
            <a:r>
              <a:rPr lang="en-US" dirty="0"/>
              <a:t>+rewriting opportunities</a:t>
            </a:r>
          </a:p>
          <a:p>
            <a:r>
              <a:rPr lang="el-GR" dirty="0"/>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r>
              <a:rPr lang="en-US" dirty="0"/>
              <a:t>The only rewriting that’s fast enough is reflection</a:t>
            </a:r>
          </a:p>
          <a:p>
            <a:r>
              <a:rPr lang="en-US" dirty="0"/>
              <a:t>Reflective procedures can’t be fused at a deep level because they’re outside the proof engine; the work needs to be redone from scratch</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85</a:t>
            </a:fld>
            <a:endParaRPr lang="en-US"/>
          </a:p>
        </p:txBody>
      </p:sp>
    </p:spTree>
    <p:extLst>
      <p:ext uri="{BB962C8B-B14F-4D97-AF65-F5344CB8AC3E}">
        <p14:creationId xmlns:p14="http://schemas.microsoft.com/office/powerpoint/2010/main" val="4051628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6E28-D587-4BFA-A284-2130F5A87590}"/>
              </a:ext>
            </a:extLst>
          </p:cNvPr>
          <p:cNvSpPr>
            <a:spLocks noGrp="1"/>
          </p:cNvSpPr>
          <p:nvPr>
            <p:ph type="title"/>
          </p:nvPr>
        </p:nvSpPr>
        <p:spPr/>
        <p:txBody>
          <a:bodyPr/>
          <a:lstStyle/>
          <a:p>
            <a:r>
              <a:rPr lang="en-US" dirty="0"/>
              <a:t>Timing of Partial Evaluation by </a:t>
            </a:r>
            <a:r>
              <a:rPr lang="en-US"/>
              <a:t>setoid_rewrite</a:t>
            </a:r>
          </a:p>
        </p:txBody>
      </p:sp>
      <p:graphicFrame>
        <p:nvGraphicFramePr>
          <p:cNvPr id="8" name="Content Placeholder 7">
            <a:extLst>
              <a:ext uri="{FF2B5EF4-FFF2-40B4-BE49-F238E27FC236}">
                <a16:creationId xmlns:a16="http://schemas.microsoft.com/office/drawing/2014/main" id="{0E21AFBF-CBFA-4939-87B2-87C33222F549}"/>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D6E4C8C8-3BC6-47B0-AFAE-E8022D301DF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D419BB5-2CDE-422B-9B2A-A8787886E042}"/>
              </a:ext>
            </a:extLst>
          </p:cNvPr>
          <p:cNvSpPr>
            <a:spLocks noGrp="1"/>
          </p:cNvSpPr>
          <p:nvPr>
            <p:ph type="sldNum" sz="quarter" idx="12"/>
          </p:nvPr>
        </p:nvSpPr>
        <p:spPr/>
        <p:txBody>
          <a:bodyPr/>
          <a:lstStyle/>
          <a:p>
            <a:fld id="{62ACD81C-0ABE-4302-8FB0-4A8AC0E9431D}" type="slidenum">
              <a:rPr lang="en-US" smtClean="0"/>
              <a:t>86</a:t>
            </a:fld>
            <a:endParaRPr lang="en-US"/>
          </a:p>
        </p:txBody>
      </p:sp>
    </p:spTree>
    <p:extLst>
      <p:ext uri="{BB962C8B-B14F-4D97-AF65-F5344CB8AC3E}">
        <p14:creationId xmlns:p14="http://schemas.microsoft.com/office/powerpoint/2010/main" val="9706088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87</a:t>
            </a:fld>
            <a:endParaRPr lang="en-US"/>
          </a:p>
        </p:txBody>
      </p:sp>
    </p:spTree>
    <p:extLst>
      <p:ext uri="{BB962C8B-B14F-4D97-AF65-F5344CB8AC3E}">
        <p14:creationId xmlns:p14="http://schemas.microsoft.com/office/powerpoint/2010/main" val="40156974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88</a:t>
            </a:fld>
            <a:endParaRPr lang="en-US"/>
          </a:p>
        </p:txBody>
      </p:sp>
    </p:spTree>
    <p:extLst>
      <p:ext uri="{BB962C8B-B14F-4D97-AF65-F5344CB8AC3E}">
        <p14:creationId xmlns:p14="http://schemas.microsoft.com/office/powerpoint/2010/main" val="7568865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89</a:t>
            </a:fld>
            <a:endParaRPr lang="en-US"/>
          </a:p>
        </p:txBody>
      </p:sp>
    </p:spTree>
    <p:extLst>
      <p:ext uri="{BB962C8B-B14F-4D97-AF65-F5344CB8AC3E}">
        <p14:creationId xmlns:p14="http://schemas.microsoft.com/office/powerpoint/2010/main" val="29601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My work has been fixing this performance problem</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9</a:t>
            </a:fld>
            <a:endParaRPr lang="en-US"/>
          </a:p>
        </p:txBody>
      </p:sp>
      <p:graphicFrame>
        <p:nvGraphicFramePr>
          <p:cNvPr id="9" name="Chart 8">
            <a:extLst>
              <a:ext uri="{FF2B5EF4-FFF2-40B4-BE49-F238E27FC236}">
                <a16:creationId xmlns:a16="http://schemas.microsoft.com/office/drawing/2014/main" id="{68817F72-E584-48C6-B205-B1F9EAA68D5D}"/>
              </a:ext>
            </a:extLst>
          </p:cNvPr>
          <p:cNvGraphicFramePr/>
          <p:nvPr>
            <p:extLst>
              <p:ext uri="{D42A27DB-BD31-4B8C-83A1-F6EECF244321}">
                <p14:modId xmlns:p14="http://schemas.microsoft.com/office/powerpoint/2010/main" val="60329386"/>
              </p:ext>
            </p:extLst>
          </p:nvPr>
        </p:nvGraphicFramePr>
        <p:xfrm>
          <a:off x="3696564" y="3874168"/>
          <a:ext cx="4798873" cy="27764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001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90</a:t>
            </a:fld>
            <a:endParaRPr lang="en-US"/>
          </a:p>
        </p:txBody>
      </p:sp>
    </p:spTree>
    <p:extLst>
      <p:ext uri="{BB962C8B-B14F-4D97-AF65-F5344CB8AC3E}">
        <p14:creationId xmlns:p14="http://schemas.microsoft.com/office/powerpoint/2010/main" val="3324255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91</a:t>
            </a:fld>
            <a:endParaRPr lang="en-US"/>
          </a:p>
        </p:txBody>
      </p:sp>
    </p:spTree>
    <p:extLst>
      <p:ext uri="{BB962C8B-B14F-4D97-AF65-F5344CB8AC3E}">
        <p14:creationId xmlns:p14="http://schemas.microsoft.com/office/powerpoint/2010/main" val="18577219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92</a:t>
            </a:fld>
            <a:endParaRPr lang="en-US"/>
          </a:p>
        </p:txBody>
      </p:sp>
    </p:spTree>
    <p:extLst>
      <p:ext uri="{BB962C8B-B14F-4D97-AF65-F5344CB8AC3E}">
        <p14:creationId xmlns:p14="http://schemas.microsoft.com/office/powerpoint/2010/main" val="20004097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7971-7888-487F-82D0-687F7DB0CE33}"/>
              </a:ext>
            </a:extLst>
          </p:cNvPr>
          <p:cNvSpPr>
            <a:spLocks noGrp="1"/>
          </p:cNvSpPr>
          <p:nvPr>
            <p:ph type="title"/>
          </p:nvPr>
        </p:nvSpPr>
        <p:spPr/>
        <p:txBody>
          <a:bodyPr/>
          <a:lstStyle/>
          <a:p>
            <a:r>
              <a:rPr lang="en-US" dirty="0"/>
              <a:t>New Pipeline extraction</a:t>
            </a:r>
          </a:p>
        </p:txBody>
      </p:sp>
      <p:graphicFrame>
        <p:nvGraphicFramePr>
          <p:cNvPr id="8" name="Content Placeholder 7">
            <a:extLst>
              <a:ext uri="{FF2B5EF4-FFF2-40B4-BE49-F238E27FC236}">
                <a16:creationId xmlns:a16="http://schemas.microsoft.com/office/drawing/2014/main" id="{FFBBC9BB-C769-4BBB-A03F-2A527A1444C3}"/>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40A9FE2B-1DE6-4F63-816E-2DCEDCD1540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6F0EC35-6D28-46EC-82B4-50BB47820906}"/>
              </a:ext>
            </a:extLst>
          </p:cNvPr>
          <p:cNvSpPr>
            <a:spLocks noGrp="1"/>
          </p:cNvSpPr>
          <p:nvPr>
            <p:ph type="sldNum" sz="quarter" idx="12"/>
          </p:nvPr>
        </p:nvSpPr>
        <p:spPr/>
        <p:txBody>
          <a:bodyPr/>
          <a:lstStyle/>
          <a:p>
            <a:fld id="{62ACD81C-0ABE-4302-8FB0-4A8AC0E9431D}" type="slidenum">
              <a:rPr lang="en-US" smtClean="0"/>
              <a:t>93</a:t>
            </a:fld>
            <a:endParaRPr lang="en-US"/>
          </a:p>
        </p:txBody>
      </p:sp>
    </p:spTree>
    <p:extLst>
      <p:ext uri="{BB962C8B-B14F-4D97-AF65-F5344CB8AC3E}">
        <p14:creationId xmlns:p14="http://schemas.microsoft.com/office/powerpoint/2010/main" val="1303367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Using Parametric Higher-Order Abstract Syntax (PHOAS) to deal with binders allows delaying rewriting</a:t>
            </a:r>
          </a:p>
          <a:p>
            <a:pPr>
              <a:lnSpc>
                <a:spcPct val="100000"/>
              </a:lnSpc>
              <a:spcBef>
                <a:spcPts val="0"/>
              </a:spcBef>
            </a:pPr>
            <a:r>
              <a:rPr lang="en-US" dirty="0"/>
              <a:t>We thus achieve complete rewriting in a single pass when the rewrite rules form a DAG</a:t>
            </a:r>
          </a:p>
          <a:p>
            <a:pPr lvl="1">
              <a:lnSpc>
                <a:spcPct val="100000"/>
              </a:lnSpc>
              <a:spcBef>
                <a:spcPts val="0"/>
              </a:spcBef>
            </a:pPr>
            <a:r>
              <a:rPr lang="en-US" dirty="0"/>
              <a:t>We have extra magic for when they don’t.  The magic is called “fuel” and “try again”.</a:t>
            </a:r>
          </a:p>
          <a:p>
            <a:pPr>
              <a:lnSpc>
                <a:spcPct val="100000"/>
              </a:lnSpc>
            </a:pPr>
            <a:r>
              <a:rPr lang="en-US" dirty="0"/>
              <a:t>Example:</a:t>
            </a:r>
            <a:br>
              <a:rPr lang="en-US" dirty="0"/>
            </a:br>
            <a:r>
              <a:rPr lang="en-US" dirty="0"/>
              <a:t>“map (</a:t>
            </a:r>
            <a:r>
              <a:rPr lang="el-GR" dirty="0"/>
              <a:t>λ</a:t>
            </a:r>
            <a:r>
              <a:rPr lang="en-US" dirty="0"/>
              <a:t> x. x + y) [0; 1]”</a:t>
            </a:r>
            <a:br>
              <a:rPr lang="en-US" dirty="0"/>
            </a:br>
            <a:r>
              <a:rPr lang="en-US" dirty="0"/>
              <a:t>⇝ [(</a:t>
            </a:r>
            <a:r>
              <a:rPr lang="el-GR" dirty="0"/>
              <a:t>λ</a:t>
            </a:r>
            <a:r>
              <a:rPr lang="en-US" dirty="0"/>
              <a:t> x. rewrite(“x + y”)) “0”; (</a:t>
            </a:r>
            <a:r>
              <a:rPr lang="el-GR" dirty="0"/>
              <a:t>λ</a:t>
            </a:r>
            <a:r>
              <a:rPr lang="en-US" dirty="0"/>
              <a:t> x. rewrite(“x + y”))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94</a:t>
            </a:fld>
            <a:endParaRPr lang="en-US"/>
          </a:p>
        </p:txBody>
      </p:sp>
    </p:spTree>
    <p:extLst>
      <p:ext uri="{BB962C8B-B14F-4D97-AF65-F5344CB8AC3E}">
        <p14:creationId xmlns:p14="http://schemas.microsoft.com/office/powerpoint/2010/main" val="4168046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BE96-D40C-4A7A-89A4-71707967CAA5}"/>
              </a:ext>
            </a:extLst>
          </p:cNvPr>
          <p:cNvSpPr>
            <a:spLocks noGrp="1"/>
          </p:cNvSpPr>
          <p:nvPr>
            <p:ph type="title"/>
          </p:nvPr>
        </p:nvSpPr>
        <p:spPr/>
        <p:txBody>
          <a:bodyPr/>
          <a:lstStyle/>
          <a:p>
            <a:r>
              <a:rPr lang="en-US" dirty="0"/>
              <a:t>Non-Reflection Example</a:t>
            </a:r>
          </a:p>
        </p:txBody>
      </p:sp>
      <p:sp>
        <p:nvSpPr>
          <p:cNvPr id="3" name="Content Placeholder 2">
            <a:extLst>
              <a:ext uri="{FF2B5EF4-FFF2-40B4-BE49-F238E27FC236}">
                <a16:creationId xmlns:a16="http://schemas.microsoft.com/office/drawing/2014/main" id="{968365FB-D062-47F3-B93C-570B52176E5F}"/>
              </a:ext>
            </a:extLst>
          </p:cNvPr>
          <p:cNvSpPr>
            <a:spLocks noGrp="1"/>
          </p:cNvSpPr>
          <p:nvPr>
            <p:ph idx="1"/>
          </p:nvPr>
        </p:nvSpPr>
        <p:spPr>
          <a:xfrm>
            <a:off x="0" y="1825625"/>
            <a:ext cx="12192000" cy="4351338"/>
          </a:xfrm>
        </p:spPr>
        <p:txBody>
          <a:bodyPr numCol="1">
            <a:noAutofit/>
          </a:bodyPr>
          <a:lstStyle/>
          <a:p>
            <a:pPr marL="0" indent="0" fontAlgn="t">
              <a:buNone/>
            </a:pPr>
            <a:r>
              <a:rPr lang="en-US" sz="1800" dirty="0">
                <a:solidFill>
                  <a:srgbClr val="E36209"/>
                </a:solidFill>
                <a:latin typeface="Consolas" panose="020B0609020204030204" pitchFamily="49" charset="0"/>
              </a:rPr>
              <a:t>Inductive</a:t>
            </a:r>
            <a:r>
              <a:rPr lang="en-US" sz="1800" dirty="0">
                <a:latin typeface="Consolas" panose="020B0609020204030204" pitchFamily="49" charset="0"/>
              </a:rPr>
              <a:t> </a:t>
            </a:r>
            <a:r>
              <a:rPr lang="en-US" sz="1800" dirty="0" err="1">
                <a:latin typeface="Consolas" panose="020B0609020204030204" pitchFamily="49" charset="0"/>
              </a:rPr>
              <a:t>is_even:ℕ→ℙ</a:t>
            </a:r>
            <a:r>
              <a:rPr lang="en-US" sz="1800" dirty="0">
                <a:solidFill>
                  <a:srgbClr val="D73A49"/>
                </a:solidFill>
                <a:latin typeface="Consolas" panose="020B0609020204030204" pitchFamily="49" charset="0"/>
              </a:rPr>
              <a:t> </a:t>
            </a:r>
            <a:r>
              <a:rPr lang="en-US" sz="1800" dirty="0">
                <a:latin typeface="Consolas" panose="020B0609020204030204" pitchFamily="49" charset="0"/>
              </a:rPr>
              <a:t>:= |</a:t>
            </a:r>
            <a:r>
              <a:rPr lang="en-US" sz="1800" dirty="0" err="1">
                <a:latin typeface="Consolas" panose="020B0609020204030204" pitchFamily="49" charset="0"/>
              </a:rPr>
              <a:t>zero_even</a:t>
            </a:r>
            <a:r>
              <a:rPr lang="en-US" sz="1800" dirty="0">
                <a:latin typeface="Consolas" panose="020B0609020204030204" pitchFamily="49" charset="0"/>
              </a:rPr>
              <a:t> : </a:t>
            </a:r>
            <a:r>
              <a:rPr lang="en-US" sz="1800" dirty="0" err="1">
                <a:latin typeface="Consolas" panose="020B0609020204030204" pitchFamily="49" charset="0"/>
              </a:rPr>
              <a:t>is_even</a:t>
            </a:r>
            <a:r>
              <a:rPr lang="en-US" sz="1800" dirty="0">
                <a:latin typeface="Consolas" panose="020B0609020204030204" pitchFamily="49" charset="0"/>
              </a:rPr>
              <a:t> 0 |</a:t>
            </a:r>
            <a:r>
              <a:rPr lang="en-US" sz="1800" dirty="0" err="1">
                <a:latin typeface="Consolas" panose="020B0609020204030204" pitchFamily="49" charset="0"/>
              </a:rPr>
              <a:t>two_plus_even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n → </a:t>
            </a:r>
            <a:r>
              <a:rPr lang="en-US" sz="1800" dirty="0" err="1">
                <a:latin typeface="Consolas" panose="020B0609020204030204" pitchFamily="49" charset="0"/>
              </a:rPr>
              <a:t>is_even</a:t>
            </a:r>
            <a:r>
              <a:rPr lang="en-US" sz="1800" dirty="0">
                <a:latin typeface="Consolas" panose="020B0609020204030204" pitchFamily="49" charset="0"/>
              </a:rPr>
              <a:t> (2+n).</a:t>
            </a:r>
          </a:p>
        </p:txBody>
      </p:sp>
      <p:sp>
        <p:nvSpPr>
          <p:cNvPr id="4" name="Date Placeholder 3">
            <a:extLst>
              <a:ext uri="{FF2B5EF4-FFF2-40B4-BE49-F238E27FC236}">
                <a16:creationId xmlns:a16="http://schemas.microsoft.com/office/drawing/2014/main" id="{48B89DE3-2375-4290-AA11-361DF9B623C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16B6380-CE99-4C85-9451-7521C23CB852}"/>
              </a:ext>
            </a:extLst>
          </p:cNvPr>
          <p:cNvSpPr>
            <a:spLocks noGrp="1"/>
          </p:cNvSpPr>
          <p:nvPr>
            <p:ph type="sldNum" sz="quarter" idx="12"/>
          </p:nvPr>
        </p:nvSpPr>
        <p:spPr/>
        <p:txBody>
          <a:bodyPr/>
          <a:lstStyle/>
          <a:p>
            <a:fld id="{62ACD81C-0ABE-4302-8FB0-4A8AC0E9431D}" type="slidenum">
              <a:rPr lang="en-US" smtClean="0"/>
              <a:t>95</a:t>
            </a:fld>
            <a:endParaRPr lang="en-US"/>
          </a:p>
        </p:txBody>
      </p:sp>
      <p:grpSp>
        <p:nvGrpSpPr>
          <p:cNvPr id="6" name="Group 5">
            <a:extLst>
              <a:ext uri="{FF2B5EF4-FFF2-40B4-BE49-F238E27FC236}">
                <a16:creationId xmlns:a16="http://schemas.microsoft.com/office/drawing/2014/main" id="{5AACE40E-746F-4C46-884B-BAEA32950840}"/>
              </a:ext>
            </a:extLst>
          </p:cNvPr>
          <p:cNvGrpSpPr/>
          <p:nvPr/>
        </p:nvGrpSpPr>
        <p:grpSpPr>
          <a:xfrm>
            <a:off x="226735" y="3649096"/>
            <a:ext cx="1681257" cy="1653292"/>
            <a:chOff x="1033600" y="2005926"/>
            <a:chExt cx="3270309" cy="3215911"/>
          </a:xfrm>
        </p:grpSpPr>
        <p:sp>
          <p:nvSpPr>
            <p:cNvPr id="7" name="Freeform: Shape 6">
              <a:extLst>
                <a:ext uri="{FF2B5EF4-FFF2-40B4-BE49-F238E27FC236}">
                  <a16:creationId xmlns:a16="http://schemas.microsoft.com/office/drawing/2014/main" id="{3A5AB3E9-BC9B-4B9C-B4B8-C10FA7FC9140}"/>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E592D5B-3380-4F64-A06F-228D79272E8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88F14DC-56B7-4F97-9292-BC7EBF7513B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59AF4BD-4B66-423F-80C5-466568BD2DC1}"/>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19D3BB9-1FED-4F6D-9E80-853832AB915E}"/>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054E1C1-8524-405D-AECA-DC1A44E7CDA6}"/>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chemeClr val="accent4"/>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CAF20CEE-A071-4B7B-B058-E896D6664195}"/>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85D4E9F-5CB3-4841-8AC6-DE99DF7D5099}"/>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chemeClr val="accent4"/>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29C217-D128-4B0E-9C33-1CF0DD66E151}"/>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C6FFB1-FC1A-49A6-9F0E-A1CE53713F40}"/>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chemeClr val="accent4"/>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11144A8-3CBC-410F-9F84-47FD9E41CB42}"/>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chemeClr val="accent4"/>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D17C6153-614A-4A07-9CD0-E54B7859078F}"/>
              </a:ext>
            </a:extLst>
          </p:cNvPr>
          <p:cNvSpPr txBox="1"/>
          <p:nvPr/>
        </p:nvSpPr>
        <p:spPr>
          <a:xfrm>
            <a:off x="2081920" y="6466639"/>
            <a:ext cx="8028160" cy="400110"/>
          </a:xfrm>
          <a:prstGeom prst="rect">
            <a:avLst/>
          </a:prstGeom>
          <a:noFill/>
        </p:spPr>
        <p:txBody>
          <a:bodyPr wrap="none" rtlCol="0">
            <a:spAutoFit/>
          </a:bodyPr>
          <a:lstStyle/>
          <a:p>
            <a:pPr algn="ctr"/>
            <a:r>
              <a:rPr lang="en-US" sz="1000" dirty="0"/>
              <a:t>Thinking modified from image by </a:t>
            </a:r>
            <a:r>
              <a:rPr lang="en-US" sz="1000" dirty="0" err="1"/>
              <a:t>ArmOkay</a:t>
            </a:r>
            <a:r>
              <a:rPr lang="en-US" sz="1000" dirty="0"/>
              <a:t> from the Noun Project CC BY 3.0; Coq logo from https://calebstanford.com/2019/01/15/coq-vector-image/</a:t>
            </a:r>
          </a:p>
          <a:p>
            <a:pPr algn="ctr"/>
            <a:r>
              <a:rPr lang="en-US" sz="1000" dirty="0"/>
              <a:t>script by </a:t>
            </a:r>
            <a:r>
              <a:rPr lang="en-US" sz="1000" dirty="0" err="1"/>
              <a:t>Berkah</a:t>
            </a:r>
            <a:r>
              <a:rPr lang="en-US" sz="1000" dirty="0"/>
              <a:t> Icon from the Noun Project; write by </a:t>
            </a:r>
            <a:r>
              <a:rPr lang="en-US" sz="1000" dirty="0" err="1"/>
              <a:t>royyanandrian</a:t>
            </a:r>
            <a:r>
              <a:rPr lang="en-US" sz="1000" dirty="0"/>
              <a:t> from the Noun Project</a:t>
            </a:r>
          </a:p>
        </p:txBody>
      </p:sp>
      <p:grpSp>
        <p:nvGrpSpPr>
          <p:cNvPr id="19" name="Group 18">
            <a:extLst>
              <a:ext uri="{FF2B5EF4-FFF2-40B4-BE49-F238E27FC236}">
                <a16:creationId xmlns:a16="http://schemas.microsoft.com/office/drawing/2014/main" id="{6B6CFEE3-DC20-4D93-B914-9834A5A07A82}"/>
              </a:ext>
            </a:extLst>
          </p:cNvPr>
          <p:cNvGrpSpPr/>
          <p:nvPr/>
        </p:nvGrpSpPr>
        <p:grpSpPr>
          <a:xfrm>
            <a:off x="10221776" y="3409812"/>
            <a:ext cx="1502048" cy="2215748"/>
            <a:chOff x="6036305" y="3421707"/>
            <a:chExt cx="1502048" cy="2215748"/>
          </a:xfrm>
        </p:grpSpPr>
        <p:sp>
          <p:nvSpPr>
            <p:cNvPr id="20" name="Freeform: Shape 19">
              <a:extLst>
                <a:ext uri="{FF2B5EF4-FFF2-40B4-BE49-F238E27FC236}">
                  <a16:creationId xmlns:a16="http://schemas.microsoft.com/office/drawing/2014/main" id="{38C831B5-A03C-43EE-A3D7-BF4B9D3EDBC5}"/>
                </a:ext>
              </a:extLst>
            </p:cNvPr>
            <p:cNvSpPr/>
            <p:nvPr/>
          </p:nvSpPr>
          <p:spPr>
            <a:xfrm>
              <a:off x="6079575" y="3449288"/>
              <a:ext cx="1458778" cy="2188167"/>
            </a:xfrm>
            <a:custGeom>
              <a:avLst/>
              <a:gdLst>
                <a:gd name="connsiteX0" fmla="*/ 313557 w 1458778"/>
                <a:gd name="connsiteY0" fmla="*/ 2072676 h 2188167"/>
                <a:gd name="connsiteX1" fmla="*/ 369225 w 1458778"/>
                <a:gd name="connsiteY1" fmla="*/ 1936262 h 2188167"/>
                <a:gd name="connsiteX2" fmla="*/ 459346 w 1458778"/>
                <a:gd name="connsiteY2" fmla="*/ 1747115 h 2188167"/>
                <a:gd name="connsiteX3" fmla="*/ 277431 w 1458778"/>
                <a:gd name="connsiteY3" fmla="*/ 1543000 h 2188167"/>
                <a:gd name="connsiteX4" fmla="*/ 125297 w 1458778"/>
                <a:gd name="connsiteY4" fmla="*/ 1428431 h 2188167"/>
                <a:gd name="connsiteX5" fmla="*/ 222888 w 1458778"/>
                <a:gd name="connsiteY5" fmla="*/ 1354847 h 2188167"/>
                <a:gd name="connsiteX6" fmla="*/ 409586 w 1458778"/>
                <a:gd name="connsiteY6" fmla="*/ 1104354 h 2188167"/>
                <a:gd name="connsiteX7" fmla="*/ 382546 w 1458778"/>
                <a:gd name="connsiteY7" fmla="*/ 840139 h 2188167"/>
                <a:gd name="connsiteX8" fmla="*/ 340617 w 1458778"/>
                <a:gd name="connsiteY8" fmla="*/ 759675 h 2188167"/>
                <a:gd name="connsiteX9" fmla="*/ 275548 w 1458778"/>
                <a:gd name="connsiteY9" fmla="*/ 733853 h 2188167"/>
                <a:gd name="connsiteX10" fmla="*/ 218232 w 1458778"/>
                <a:gd name="connsiteY10" fmla="*/ 740248 h 2188167"/>
                <a:gd name="connsiteX11" fmla="*/ 265782 w 1458778"/>
                <a:gd name="connsiteY11" fmla="*/ 697359 h 2188167"/>
                <a:gd name="connsiteX12" fmla="*/ 313332 w 1458778"/>
                <a:gd name="connsiteY12" fmla="*/ 654469 h 2188167"/>
                <a:gd name="connsiteX13" fmla="*/ 277755 w 1458778"/>
                <a:gd name="connsiteY13" fmla="*/ 647354 h 2188167"/>
                <a:gd name="connsiteX14" fmla="*/ 133944 w 1458778"/>
                <a:gd name="connsiteY14" fmla="*/ 481465 h 2188167"/>
                <a:gd name="connsiteX15" fmla="*/ 478551 w 1458778"/>
                <a:gd name="connsiteY15" fmla="*/ 124890 h 2188167"/>
                <a:gd name="connsiteX16" fmla="*/ 790675 w 1458778"/>
                <a:gd name="connsiteY16" fmla="*/ 320623 h 2188167"/>
                <a:gd name="connsiteX17" fmla="*/ 764725 w 1458778"/>
                <a:gd name="connsiteY17" fmla="*/ 613431 h 2188167"/>
                <a:gd name="connsiteX18" fmla="*/ 639763 w 1458778"/>
                <a:gd name="connsiteY18" fmla="*/ 752642 h 2188167"/>
                <a:gd name="connsiteX19" fmla="*/ 599025 w 1458778"/>
                <a:gd name="connsiteY19" fmla="*/ 668532 h 2188167"/>
                <a:gd name="connsiteX20" fmla="*/ 577791 w 1458778"/>
                <a:gd name="connsiteY20" fmla="*/ 629281 h 2188167"/>
                <a:gd name="connsiteX21" fmla="*/ 587971 w 1458778"/>
                <a:gd name="connsiteY21" fmla="*/ 819929 h 2188167"/>
                <a:gd name="connsiteX22" fmla="*/ 649180 w 1458778"/>
                <a:gd name="connsiteY22" fmla="*/ 1160039 h 2188167"/>
                <a:gd name="connsiteX23" fmla="*/ 672087 w 1458778"/>
                <a:gd name="connsiteY23" fmla="*/ 1121347 h 2188167"/>
                <a:gd name="connsiteX24" fmla="*/ 870846 w 1458778"/>
                <a:gd name="connsiteY24" fmla="*/ 758340 h 2188167"/>
                <a:gd name="connsiteX25" fmla="*/ 1071821 w 1458778"/>
                <a:gd name="connsiteY25" fmla="*/ 699974 h 2188167"/>
                <a:gd name="connsiteX26" fmla="*/ 1378778 w 1458778"/>
                <a:gd name="connsiteY26" fmla="*/ 1053920 h 2188167"/>
                <a:gd name="connsiteX27" fmla="*/ 1212988 w 1458778"/>
                <a:gd name="connsiteY27" fmla="*/ 1462205 h 2188167"/>
                <a:gd name="connsiteX28" fmla="*/ 842799 w 1458778"/>
                <a:gd name="connsiteY28" fmla="*/ 1632646 h 2188167"/>
                <a:gd name="connsiteX29" fmla="*/ 796210 w 1458778"/>
                <a:gd name="connsiteY29" fmla="*/ 1615371 h 2188167"/>
                <a:gd name="connsiteX30" fmla="*/ 809145 w 1458778"/>
                <a:gd name="connsiteY30" fmla="*/ 1591201 h 2188167"/>
                <a:gd name="connsiteX31" fmla="*/ 773611 w 1458778"/>
                <a:gd name="connsiteY31" fmla="*/ 1612095 h 2188167"/>
                <a:gd name="connsiteX32" fmla="*/ 755716 w 1458778"/>
                <a:gd name="connsiteY32" fmla="*/ 1636614 h 2188167"/>
                <a:gd name="connsiteX33" fmla="*/ 745272 w 1458778"/>
                <a:gd name="connsiteY33" fmla="*/ 1699373 h 2188167"/>
                <a:gd name="connsiteX34" fmla="*/ 762141 w 1458778"/>
                <a:gd name="connsiteY34" fmla="*/ 1938723 h 2188167"/>
                <a:gd name="connsiteX35" fmla="*/ 806999 w 1458778"/>
                <a:gd name="connsiteY35" fmla="*/ 2074576 h 2188167"/>
                <a:gd name="connsiteX36" fmla="*/ 806999 w 1458778"/>
                <a:gd name="connsiteY36" fmla="*/ 2143253 h 2188167"/>
                <a:gd name="connsiteX37" fmla="*/ 560278 w 1458778"/>
                <a:gd name="connsiteY37" fmla="*/ 2143253 h 2188167"/>
                <a:gd name="connsiteX38" fmla="*/ 313557 w 1458778"/>
                <a:gd name="connsiteY38" fmla="*/ 2143253 h 2188167"/>
                <a:gd name="connsiteX39" fmla="*/ 313557 w 1458778"/>
                <a:gd name="connsiteY39" fmla="*/ 2072676 h 2188167"/>
                <a:gd name="connsiteX40" fmla="*/ 948351 w 1458778"/>
                <a:gd name="connsiteY40" fmla="*/ 1441673 h 2188167"/>
                <a:gd name="connsiteX41" fmla="*/ 879290 w 1458778"/>
                <a:gd name="connsiteY41" fmla="*/ 1348421 h 2188167"/>
                <a:gd name="connsiteX42" fmla="*/ 879080 w 1458778"/>
                <a:gd name="connsiteY42" fmla="*/ 1408477 h 2188167"/>
                <a:gd name="connsiteX43" fmla="*/ 874287 w 1458778"/>
                <a:gd name="connsiteY43" fmla="*/ 1515235 h 2188167"/>
                <a:gd name="connsiteX44" fmla="*/ 896555 w 1458778"/>
                <a:gd name="connsiteY44" fmla="*/ 1518946 h 2188167"/>
                <a:gd name="connsiteX45" fmla="*/ 948351 w 1458778"/>
                <a:gd name="connsiteY45" fmla="*/ 1441673 h 218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58778" h="2188167">
                  <a:moveTo>
                    <a:pt x="313557" y="2072676"/>
                  </a:moveTo>
                  <a:cubicBezTo>
                    <a:pt x="313557" y="2004371"/>
                    <a:pt x="315348" y="1999980"/>
                    <a:pt x="369225" y="1936262"/>
                  </a:cubicBezTo>
                  <a:cubicBezTo>
                    <a:pt x="439163" y="1853546"/>
                    <a:pt x="459346" y="1811185"/>
                    <a:pt x="459346" y="1747115"/>
                  </a:cubicBezTo>
                  <a:cubicBezTo>
                    <a:pt x="459346" y="1667490"/>
                    <a:pt x="410164" y="1612306"/>
                    <a:pt x="277431" y="1543000"/>
                  </a:cubicBezTo>
                  <a:cubicBezTo>
                    <a:pt x="159583" y="1481466"/>
                    <a:pt x="120351" y="1451921"/>
                    <a:pt x="125297" y="1428431"/>
                  </a:cubicBezTo>
                  <a:cubicBezTo>
                    <a:pt x="127067" y="1420023"/>
                    <a:pt x="170983" y="1386910"/>
                    <a:pt x="222888" y="1354847"/>
                  </a:cubicBezTo>
                  <a:cubicBezTo>
                    <a:pt x="340397" y="1282258"/>
                    <a:pt x="382605" y="1225627"/>
                    <a:pt x="409586" y="1104354"/>
                  </a:cubicBezTo>
                  <a:cubicBezTo>
                    <a:pt x="435784" y="986598"/>
                    <a:pt x="427255" y="903257"/>
                    <a:pt x="382546" y="840139"/>
                  </a:cubicBezTo>
                  <a:cubicBezTo>
                    <a:pt x="363750" y="813604"/>
                    <a:pt x="344882" y="777395"/>
                    <a:pt x="340617" y="759675"/>
                  </a:cubicBezTo>
                  <a:cubicBezTo>
                    <a:pt x="333057" y="728265"/>
                    <a:pt x="331427" y="727618"/>
                    <a:pt x="275548" y="733853"/>
                  </a:cubicBezTo>
                  <a:lnTo>
                    <a:pt x="218232" y="740248"/>
                  </a:lnTo>
                  <a:lnTo>
                    <a:pt x="265782" y="697359"/>
                  </a:lnTo>
                  <a:lnTo>
                    <a:pt x="313332" y="654469"/>
                  </a:lnTo>
                  <a:lnTo>
                    <a:pt x="277755" y="647354"/>
                  </a:lnTo>
                  <a:cubicBezTo>
                    <a:pt x="221549" y="636112"/>
                    <a:pt x="150111" y="553707"/>
                    <a:pt x="133944" y="481465"/>
                  </a:cubicBezTo>
                  <a:cubicBezTo>
                    <a:pt x="94233" y="304020"/>
                    <a:pt x="266569" y="125700"/>
                    <a:pt x="478551" y="124890"/>
                  </a:cubicBezTo>
                  <a:cubicBezTo>
                    <a:pt x="616618" y="124362"/>
                    <a:pt x="746932" y="206082"/>
                    <a:pt x="790675" y="320623"/>
                  </a:cubicBezTo>
                  <a:cubicBezTo>
                    <a:pt x="820541" y="398824"/>
                    <a:pt x="809290" y="525771"/>
                    <a:pt x="764725" y="613431"/>
                  </a:cubicBezTo>
                  <a:cubicBezTo>
                    <a:pt x="733361" y="675126"/>
                    <a:pt x="663779" y="752642"/>
                    <a:pt x="639763" y="752642"/>
                  </a:cubicBezTo>
                  <a:cubicBezTo>
                    <a:pt x="621129" y="752642"/>
                    <a:pt x="607099" y="723677"/>
                    <a:pt x="599025" y="668532"/>
                  </a:cubicBezTo>
                  <a:cubicBezTo>
                    <a:pt x="586584" y="583575"/>
                    <a:pt x="572810" y="558112"/>
                    <a:pt x="577791" y="629281"/>
                  </a:cubicBezTo>
                  <a:cubicBezTo>
                    <a:pt x="580166" y="663205"/>
                    <a:pt x="584747" y="748997"/>
                    <a:pt x="587971" y="819929"/>
                  </a:cubicBezTo>
                  <a:cubicBezTo>
                    <a:pt x="593704" y="946032"/>
                    <a:pt x="628496" y="1139354"/>
                    <a:pt x="649180" y="1160039"/>
                  </a:cubicBezTo>
                  <a:cubicBezTo>
                    <a:pt x="655565" y="1166424"/>
                    <a:pt x="664403" y="1151496"/>
                    <a:pt x="672087" y="1121347"/>
                  </a:cubicBezTo>
                  <a:cubicBezTo>
                    <a:pt x="722439" y="923779"/>
                    <a:pt x="771481" y="834210"/>
                    <a:pt x="870846" y="758340"/>
                  </a:cubicBezTo>
                  <a:cubicBezTo>
                    <a:pt x="933763" y="710299"/>
                    <a:pt x="996044" y="692212"/>
                    <a:pt x="1071821" y="699974"/>
                  </a:cubicBezTo>
                  <a:cubicBezTo>
                    <a:pt x="1257692" y="719012"/>
                    <a:pt x="1379212" y="859134"/>
                    <a:pt x="1378778" y="1053920"/>
                  </a:cubicBezTo>
                  <a:cubicBezTo>
                    <a:pt x="1378419" y="1215193"/>
                    <a:pt x="1321493" y="1355384"/>
                    <a:pt x="1212988" y="1462205"/>
                  </a:cubicBezTo>
                  <a:cubicBezTo>
                    <a:pt x="1098811" y="1574611"/>
                    <a:pt x="1016440" y="1612536"/>
                    <a:pt x="842799" y="1632646"/>
                  </a:cubicBezTo>
                  <a:cubicBezTo>
                    <a:pt x="784495" y="1639399"/>
                    <a:pt x="783540" y="1639045"/>
                    <a:pt x="796210" y="1615371"/>
                  </a:cubicBezTo>
                  <a:lnTo>
                    <a:pt x="809145" y="1591201"/>
                  </a:lnTo>
                  <a:lnTo>
                    <a:pt x="773611" y="1612095"/>
                  </a:lnTo>
                  <a:cubicBezTo>
                    <a:pt x="748887" y="1626632"/>
                    <a:pt x="743443" y="1634091"/>
                    <a:pt x="755716" y="1636614"/>
                  </a:cubicBezTo>
                  <a:cubicBezTo>
                    <a:pt x="777295" y="1641051"/>
                    <a:pt x="778483" y="1633912"/>
                    <a:pt x="745272" y="1699373"/>
                  </a:cubicBezTo>
                  <a:cubicBezTo>
                    <a:pt x="701226" y="1786191"/>
                    <a:pt x="706058" y="1854737"/>
                    <a:pt x="762141" y="1938723"/>
                  </a:cubicBezTo>
                  <a:cubicBezTo>
                    <a:pt x="802279" y="1998830"/>
                    <a:pt x="806999" y="2013125"/>
                    <a:pt x="806999" y="2074576"/>
                  </a:cubicBezTo>
                  <a:lnTo>
                    <a:pt x="806999" y="2143253"/>
                  </a:lnTo>
                  <a:lnTo>
                    <a:pt x="560278" y="2143253"/>
                  </a:lnTo>
                  <a:lnTo>
                    <a:pt x="313557" y="2143253"/>
                  </a:lnTo>
                  <a:lnTo>
                    <a:pt x="313557" y="2072676"/>
                  </a:lnTo>
                  <a:close/>
                  <a:moveTo>
                    <a:pt x="948351" y="1441673"/>
                  </a:moveTo>
                  <a:cubicBezTo>
                    <a:pt x="964084" y="1378989"/>
                    <a:pt x="914999" y="1312712"/>
                    <a:pt x="879290" y="1348421"/>
                  </a:cubicBezTo>
                  <a:cubicBezTo>
                    <a:pt x="863024" y="1364687"/>
                    <a:pt x="863005" y="1370005"/>
                    <a:pt x="879080" y="1408477"/>
                  </a:cubicBezTo>
                  <a:cubicBezTo>
                    <a:pt x="901846" y="1462964"/>
                    <a:pt x="901035" y="1481040"/>
                    <a:pt x="874287" y="1515235"/>
                  </a:cubicBezTo>
                  <a:cubicBezTo>
                    <a:pt x="835585" y="1564712"/>
                    <a:pt x="850937" y="1567270"/>
                    <a:pt x="896555" y="1518946"/>
                  </a:cubicBezTo>
                  <a:cubicBezTo>
                    <a:pt x="920830" y="1493231"/>
                    <a:pt x="944138" y="1458458"/>
                    <a:pt x="948351" y="1441673"/>
                  </a:cubicBezTo>
                  <a:close/>
                </a:path>
              </a:pathLst>
            </a:custGeom>
            <a:solidFill>
              <a:srgbClr val="DEC498"/>
            </a:solidFill>
            <a:ln w="869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11F6A6E-4A79-4DDC-B52C-4679D362B1E1}"/>
                </a:ext>
              </a:extLst>
            </p:cNvPr>
            <p:cNvSpPr/>
            <p:nvPr/>
          </p:nvSpPr>
          <p:spPr>
            <a:xfrm>
              <a:off x="6242335" y="5024367"/>
              <a:ext cx="729389" cy="547042"/>
            </a:xfrm>
            <a:custGeom>
              <a:avLst/>
              <a:gdLst>
                <a:gd name="connsiteX0" fmla="*/ 124887 w 729389"/>
                <a:gd name="connsiteY0" fmla="*/ 489249 h 547041"/>
                <a:gd name="connsiteX1" fmla="*/ 182929 w 729389"/>
                <a:gd name="connsiteY1" fmla="*/ 342506 h 547041"/>
                <a:gd name="connsiteX2" fmla="*/ 289989 w 729389"/>
                <a:gd name="connsiteY2" fmla="*/ 143974 h 547041"/>
                <a:gd name="connsiteX3" fmla="*/ 290263 w 729389"/>
                <a:gd name="connsiteY3" fmla="*/ 127762 h 547041"/>
                <a:gd name="connsiteX4" fmla="*/ 425048 w 729389"/>
                <a:gd name="connsiteY4" fmla="*/ 126729 h 547041"/>
                <a:gd name="connsiteX5" fmla="*/ 582798 w 729389"/>
                <a:gd name="connsiteY5" fmla="*/ 124887 h 547041"/>
                <a:gd name="connsiteX6" fmla="*/ 569163 w 729389"/>
                <a:gd name="connsiteY6" fmla="*/ 169460 h 547041"/>
                <a:gd name="connsiteX7" fmla="*/ 617553 w 729389"/>
                <a:gd name="connsiteY7" fmla="*/ 363705 h 547041"/>
                <a:gd name="connsiteX8" fmla="*/ 649415 w 729389"/>
                <a:gd name="connsiteY8" fmla="*/ 488597 h 547041"/>
                <a:gd name="connsiteX9" fmla="*/ 649415 w 729389"/>
                <a:gd name="connsiteY9" fmla="*/ 571718 h 547041"/>
                <a:gd name="connsiteX10" fmla="*/ 387151 w 729389"/>
                <a:gd name="connsiteY10" fmla="*/ 571718 h 547041"/>
                <a:gd name="connsiteX11" fmla="*/ 124888 w 729389"/>
                <a:gd name="connsiteY11" fmla="*/ 571718 h 5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9389" h="547041">
                  <a:moveTo>
                    <a:pt x="124887" y="489249"/>
                  </a:moveTo>
                  <a:cubicBezTo>
                    <a:pt x="124887" y="408672"/>
                    <a:pt x="126216" y="405313"/>
                    <a:pt x="182929" y="342506"/>
                  </a:cubicBezTo>
                  <a:cubicBezTo>
                    <a:pt x="247251" y="271273"/>
                    <a:pt x="289571" y="196281"/>
                    <a:pt x="289989" y="143974"/>
                  </a:cubicBezTo>
                  <a:lnTo>
                    <a:pt x="290263" y="127762"/>
                  </a:lnTo>
                  <a:lnTo>
                    <a:pt x="425048" y="126729"/>
                  </a:lnTo>
                  <a:lnTo>
                    <a:pt x="582798" y="124887"/>
                  </a:lnTo>
                  <a:lnTo>
                    <a:pt x="569163" y="169460"/>
                  </a:lnTo>
                  <a:cubicBezTo>
                    <a:pt x="549407" y="234044"/>
                    <a:pt x="564767" y="294498"/>
                    <a:pt x="617553" y="363705"/>
                  </a:cubicBezTo>
                  <a:cubicBezTo>
                    <a:pt x="644333" y="398816"/>
                    <a:pt x="649415" y="418733"/>
                    <a:pt x="649415" y="488597"/>
                  </a:cubicBezTo>
                  <a:lnTo>
                    <a:pt x="649415" y="571718"/>
                  </a:lnTo>
                  <a:lnTo>
                    <a:pt x="387151" y="571718"/>
                  </a:lnTo>
                  <a:lnTo>
                    <a:pt x="124888" y="571718"/>
                  </a:lnTo>
                  <a:close/>
                </a:path>
              </a:pathLst>
            </a:custGeom>
            <a:solidFill>
              <a:srgbClr val="CEBA8E"/>
            </a:solidFill>
            <a:ln w="869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2BE77BD-E18B-4EA4-9A4C-AAB8620C85F4}"/>
                </a:ext>
              </a:extLst>
            </p:cNvPr>
            <p:cNvSpPr/>
            <p:nvPr/>
          </p:nvSpPr>
          <p:spPr>
            <a:xfrm>
              <a:off x="6036305" y="3421707"/>
              <a:ext cx="911736" cy="911736"/>
            </a:xfrm>
            <a:custGeom>
              <a:avLst/>
              <a:gdLst>
                <a:gd name="connsiteX0" fmla="*/ 663646 w 911736"/>
                <a:gd name="connsiteY0" fmla="*/ 790406 h 911736"/>
                <a:gd name="connsiteX1" fmla="*/ 645002 w 911736"/>
                <a:gd name="connsiteY1" fmla="*/ 707380 h 911736"/>
                <a:gd name="connsiteX2" fmla="*/ 544385 w 911736"/>
                <a:gd name="connsiteY2" fmla="*/ 600954 h 911736"/>
                <a:gd name="connsiteX3" fmla="*/ 413972 w 911736"/>
                <a:gd name="connsiteY3" fmla="*/ 646571 h 911736"/>
                <a:gd name="connsiteX4" fmla="*/ 210307 w 911736"/>
                <a:gd name="connsiteY4" fmla="*/ 648798 h 911736"/>
                <a:gd name="connsiteX5" fmla="*/ 329321 w 911736"/>
                <a:gd name="connsiteY5" fmla="*/ 167094 h 911736"/>
                <a:gd name="connsiteX6" fmla="*/ 710466 w 911736"/>
                <a:gd name="connsiteY6" fmla="*/ 185005 h 911736"/>
                <a:gd name="connsiteX7" fmla="*/ 865743 w 911736"/>
                <a:gd name="connsiteY7" fmla="*/ 424812 h 911736"/>
                <a:gd name="connsiteX8" fmla="*/ 739749 w 911736"/>
                <a:gd name="connsiteY8" fmla="*/ 771637 h 911736"/>
                <a:gd name="connsiteX9" fmla="*/ 663646 w 911736"/>
                <a:gd name="connsiteY9" fmla="*/ 790406 h 91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736" h="911736">
                  <a:moveTo>
                    <a:pt x="663646" y="790406"/>
                  </a:moveTo>
                  <a:cubicBezTo>
                    <a:pt x="658447" y="781994"/>
                    <a:pt x="650058" y="744632"/>
                    <a:pt x="645002" y="707380"/>
                  </a:cubicBezTo>
                  <a:cubicBezTo>
                    <a:pt x="633648" y="623707"/>
                    <a:pt x="613488" y="602384"/>
                    <a:pt x="544385" y="600954"/>
                  </a:cubicBezTo>
                  <a:cubicBezTo>
                    <a:pt x="502924" y="600097"/>
                    <a:pt x="472927" y="610589"/>
                    <a:pt x="413972" y="646571"/>
                  </a:cubicBezTo>
                  <a:cubicBezTo>
                    <a:pt x="315332" y="706775"/>
                    <a:pt x="274969" y="707216"/>
                    <a:pt x="210307" y="648798"/>
                  </a:cubicBezTo>
                  <a:cubicBezTo>
                    <a:pt x="56810" y="510123"/>
                    <a:pt x="118400" y="260841"/>
                    <a:pt x="329321" y="167094"/>
                  </a:cubicBezTo>
                  <a:cubicBezTo>
                    <a:pt x="467798" y="105546"/>
                    <a:pt x="586858" y="111141"/>
                    <a:pt x="710466" y="185005"/>
                  </a:cubicBezTo>
                  <a:cubicBezTo>
                    <a:pt x="793483" y="234613"/>
                    <a:pt x="853574" y="327416"/>
                    <a:pt x="865743" y="424812"/>
                  </a:cubicBezTo>
                  <a:cubicBezTo>
                    <a:pt x="879366" y="533850"/>
                    <a:pt x="823356" y="688030"/>
                    <a:pt x="739749" y="771637"/>
                  </a:cubicBezTo>
                  <a:cubicBezTo>
                    <a:pt x="702886" y="808500"/>
                    <a:pt x="678540" y="814505"/>
                    <a:pt x="663646" y="790406"/>
                  </a:cubicBezTo>
                  <a:close/>
                </a:path>
              </a:pathLst>
            </a:custGeom>
            <a:solidFill>
              <a:srgbClr val="C79A73"/>
            </a:solidFill>
            <a:ln w="8698" cap="flat">
              <a:noFill/>
              <a:prstDash val="solid"/>
              <a:miter/>
            </a:ln>
          </p:spPr>
          <p:txBody>
            <a:bodyPr rtlCol="0" anchor="ctr"/>
            <a:lstStyle/>
            <a:p>
              <a:endParaRPr lang="en-US"/>
            </a:p>
          </p:txBody>
        </p:sp>
      </p:grpSp>
      <p:sp>
        <p:nvSpPr>
          <p:cNvPr id="23" name="Speech Bubble: Rectangle with Corners Rounded 22">
            <a:extLst>
              <a:ext uri="{FF2B5EF4-FFF2-40B4-BE49-F238E27FC236}">
                <a16:creationId xmlns:a16="http://schemas.microsoft.com/office/drawing/2014/main" id="{D1F99C06-3A04-4307-B48A-7B7E96616826}"/>
              </a:ext>
            </a:extLst>
          </p:cNvPr>
          <p:cNvSpPr/>
          <p:nvPr/>
        </p:nvSpPr>
        <p:spPr>
          <a:xfrm>
            <a:off x="2231231" y="2243389"/>
            <a:ext cx="3584658" cy="97774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D73A49"/>
                </a:solidFill>
                <a:latin typeface="Consolas" panose="020B0609020204030204" pitchFamily="49" charset="0"/>
              </a:rPr>
              <a:t>Goal</a:t>
            </a:r>
            <a:r>
              <a:rPr lang="en-US" dirty="0">
                <a:latin typeface="Consolas" panose="020B0609020204030204" pitchFamily="49" charset="0"/>
              </a:rPr>
              <a:t> </a:t>
            </a:r>
            <a:r>
              <a:rPr lang="en-US" dirty="0" err="1">
                <a:latin typeface="Consolas" panose="020B0609020204030204" pitchFamily="49" charset="0"/>
              </a:rPr>
              <a:t>is_even</a:t>
            </a:r>
            <a:r>
              <a:rPr lang="en-US" dirty="0">
                <a:latin typeface="Consolas" panose="020B0609020204030204" pitchFamily="49" charset="0"/>
              </a:rPr>
              <a:t> 9002.</a:t>
            </a:r>
            <a:endParaRPr lang="en-US" dirty="0"/>
          </a:p>
        </p:txBody>
      </p:sp>
      <p:sp>
        <p:nvSpPr>
          <p:cNvPr id="24" name="Speech Bubble: Rectangle with Corners Rounded 23">
            <a:extLst>
              <a:ext uri="{FF2B5EF4-FFF2-40B4-BE49-F238E27FC236}">
                <a16:creationId xmlns:a16="http://schemas.microsoft.com/office/drawing/2014/main" id="{E255390D-E06A-481A-B036-CDEBD8EFCE5B}"/>
              </a:ext>
            </a:extLst>
          </p:cNvPr>
          <p:cNvSpPr/>
          <p:nvPr/>
        </p:nvSpPr>
        <p:spPr>
          <a:xfrm flipH="1">
            <a:off x="6589486" y="2308505"/>
            <a:ext cx="3365020" cy="977741"/>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latin typeface="Consolas" panose="020B0609020204030204" pitchFamily="49" charset="0"/>
              </a:rPr>
              <a:t>is_even</a:t>
            </a:r>
            <a:r>
              <a:rPr lang="en-US" dirty="0">
                <a:latin typeface="Consolas" panose="020B0609020204030204" pitchFamily="49" charset="0"/>
              </a:rPr>
              <a:t> 9002 ...</a:t>
            </a:r>
            <a:endParaRPr lang="en-US" dirty="0"/>
          </a:p>
        </p:txBody>
      </p:sp>
      <p:grpSp>
        <p:nvGrpSpPr>
          <p:cNvPr id="41" name="Group 40">
            <a:extLst>
              <a:ext uri="{FF2B5EF4-FFF2-40B4-BE49-F238E27FC236}">
                <a16:creationId xmlns:a16="http://schemas.microsoft.com/office/drawing/2014/main" id="{082FDDB1-83D0-4CF6-8130-B4C3294E33E4}"/>
              </a:ext>
            </a:extLst>
          </p:cNvPr>
          <p:cNvGrpSpPr/>
          <p:nvPr/>
        </p:nvGrpSpPr>
        <p:grpSpPr>
          <a:xfrm>
            <a:off x="2174760" y="3590043"/>
            <a:ext cx="3584658" cy="977741"/>
            <a:chOff x="2174760" y="3590043"/>
            <a:chExt cx="3584658" cy="977741"/>
          </a:xfrm>
        </p:grpSpPr>
        <p:sp>
          <p:nvSpPr>
            <p:cNvPr id="25" name="Speech Bubble: Rectangle with Corners Rounded 24">
              <a:extLst>
                <a:ext uri="{FF2B5EF4-FFF2-40B4-BE49-F238E27FC236}">
                  <a16:creationId xmlns:a16="http://schemas.microsoft.com/office/drawing/2014/main" id="{6B29516F-C153-46D5-8B62-A6B7A268DC28}"/>
                </a:ext>
              </a:extLst>
            </p:cNvPr>
            <p:cNvSpPr/>
            <p:nvPr/>
          </p:nvSpPr>
          <p:spPr>
            <a:xfrm>
              <a:off x="2174760" y="3590043"/>
              <a:ext cx="3584658" cy="97774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Consolas" panose="020B0609020204030204" pitchFamily="49" charset="0"/>
                </a:rPr>
                <a:t>repeat constructor</a:t>
              </a:r>
              <a:endParaRPr lang="en-US" dirty="0"/>
            </a:p>
          </p:txBody>
        </p:sp>
        <p:grpSp>
          <p:nvGrpSpPr>
            <p:cNvPr id="26" name="Group 25">
              <a:extLst>
                <a:ext uri="{FF2B5EF4-FFF2-40B4-BE49-F238E27FC236}">
                  <a16:creationId xmlns:a16="http://schemas.microsoft.com/office/drawing/2014/main" id="{F2EA3669-003F-4DEF-A336-9F37F92BF8E6}"/>
                </a:ext>
              </a:extLst>
            </p:cNvPr>
            <p:cNvGrpSpPr/>
            <p:nvPr/>
          </p:nvGrpSpPr>
          <p:grpSpPr>
            <a:xfrm>
              <a:off x="2341436" y="3854909"/>
              <a:ext cx="524716" cy="524716"/>
              <a:chOff x="2053978" y="2535650"/>
              <a:chExt cx="619125" cy="619125"/>
            </a:xfrm>
          </p:grpSpPr>
          <p:sp>
            <p:nvSpPr>
              <p:cNvPr id="27" name="Freeform: Shape 26">
                <a:extLst>
                  <a:ext uri="{FF2B5EF4-FFF2-40B4-BE49-F238E27FC236}">
                    <a16:creationId xmlns:a16="http://schemas.microsoft.com/office/drawing/2014/main" id="{231A65FA-259E-4AF7-B024-AA01EE377A58}"/>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9676A31-C3F9-47AF-8352-ABA8DEBAC3F2}"/>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488AE97-6955-400A-8C21-88B2E980E89B}"/>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FD9B184-07E9-4BB3-A3FA-F0CF36FED8F2}"/>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EE9CEED-D10F-4586-8540-2C86321E8948}"/>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45F6BC43-A71C-4E6C-A727-D38F5D0335CD}"/>
                </a:ext>
              </a:extLst>
            </p:cNvPr>
            <p:cNvGrpSpPr/>
            <p:nvPr/>
          </p:nvGrpSpPr>
          <p:grpSpPr>
            <a:xfrm>
              <a:off x="5074545" y="3877402"/>
              <a:ext cx="524716" cy="524716"/>
              <a:chOff x="2053978" y="2535650"/>
              <a:chExt cx="619125" cy="619125"/>
            </a:xfrm>
          </p:grpSpPr>
          <p:sp>
            <p:nvSpPr>
              <p:cNvPr id="33" name="Freeform: Shape 32">
                <a:extLst>
                  <a:ext uri="{FF2B5EF4-FFF2-40B4-BE49-F238E27FC236}">
                    <a16:creationId xmlns:a16="http://schemas.microsoft.com/office/drawing/2014/main" id="{015EE21C-BCD8-44F7-8C67-003294EB1073}"/>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61FCEE8-BC69-46F8-965F-752262626CA5}"/>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342B7BB-4327-428B-87E1-15D3AA46FEDE}"/>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C91F117-85CC-410B-AE0D-C5DBC1B30484}"/>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B161BB4-6A42-4765-8AB8-54E21D2DBD40}"/>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grpSp>
      <p:sp>
        <p:nvSpPr>
          <p:cNvPr id="38" name="Speech Bubble: Rectangle with Corners Rounded 37">
            <a:extLst>
              <a:ext uri="{FF2B5EF4-FFF2-40B4-BE49-F238E27FC236}">
                <a16:creationId xmlns:a16="http://schemas.microsoft.com/office/drawing/2014/main" id="{DDD4A7F3-D473-4315-BB90-DE0F208B5B48}"/>
              </a:ext>
            </a:extLst>
          </p:cNvPr>
          <p:cNvSpPr/>
          <p:nvPr/>
        </p:nvSpPr>
        <p:spPr>
          <a:xfrm flipH="1">
            <a:off x="6589485" y="3651508"/>
            <a:ext cx="3365020" cy="1718785"/>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Current Proof is:</a:t>
            </a:r>
          </a:p>
          <a:p>
            <a:pPr fontAlgn="t"/>
            <a:r>
              <a:rPr lang="en-US" dirty="0" err="1">
                <a:latin typeface="Consolas" panose="020B0609020204030204" pitchFamily="49" charset="0"/>
              </a:rPr>
              <a:t>two_plus_even</a:t>
            </a:r>
            <a:r>
              <a:rPr lang="en-US" dirty="0">
                <a:latin typeface="Consolas" panose="020B0609020204030204" pitchFamily="49" charset="0"/>
              </a:rPr>
              <a:t> 9000</a:t>
            </a:r>
          </a:p>
          <a:p>
            <a:pPr fontAlgn="t"/>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8998</a:t>
            </a:r>
          </a:p>
          <a:p>
            <a:pPr fontAlgn="t"/>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8996</a:t>
            </a:r>
          </a:p>
          <a:p>
            <a:pPr fontAlgn="t"/>
            <a:r>
              <a:rPr lang="en-US" dirty="0">
                <a:latin typeface="Consolas" panose="020B0609020204030204" pitchFamily="49" charset="0"/>
              </a:rPr>
              <a:t>(</a:t>
            </a:r>
            <a:r>
              <a:rPr lang="en-US" dirty="0" err="1">
                <a:latin typeface="Consolas" panose="020B0609020204030204" pitchFamily="49" charset="0"/>
              </a:rPr>
              <a:t>two_plus_even</a:t>
            </a:r>
            <a:r>
              <a:rPr lang="en-US" dirty="0">
                <a:latin typeface="Consolas" panose="020B0609020204030204" pitchFamily="49" charset="0"/>
              </a:rPr>
              <a:t> 8994 …</a:t>
            </a:r>
          </a:p>
        </p:txBody>
      </p:sp>
      <p:sp>
        <p:nvSpPr>
          <p:cNvPr id="39" name="Speech Bubble: Rectangle with Corners Rounded 38">
            <a:extLst>
              <a:ext uri="{FF2B5EF4-FFF2-40B4-BE49-F238E27FC236}">
                <a16:creationId xmlns:a16="http://schemas.microsoft.com/office/drawing/2014/main" id="{F7C51821-58DD-4C15-B065-EBFE587843E9}"/>
              </a:ext>
            </a:extLst>
          </p:cNvPr>
          <p:cNvSpPr/>
          <p:nvPr/>
        </p:nvSpPr>
        <p:spPr>
          <a:xfrm>
            <a:off x="2174760" y="5010540"/>
            <a:ext cx="3584658" cy="977741"/>
          </a:xfrm>
          <a:prstGeom prst="wedgeRoundRectCallout">
            <a:avLst>
              <a:gd name="adj1" fmla="val -40597"/>
              <a:gd name="adj2" fmla="val 6820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solidFill>
                  <a:srgbClr val="D73A49"/>
                </a:solidFill>
                <a:latin typeface="Consolas" panose="020B0609020204030204" pitchFamily="49" charset="0"/>
              </a:rPr>
              <a:t>Qed</a:t>
            </a:r>
            <a:endParaRPr lang="en-US" dirty="0"/>
          </a:p>
        </p:txBody>
      </p:sp>
      <p:sp>
        <p:nvSpPr>
          <p:cNvPr id="40" name="Speech Bubble: Rectangle with Corners Rounded 39">
            <a:extLst>
              <a:ext uri="{FF2B5EF4-FFF2-40B4-BE49-F238E27FC236}">
                <a16:creationId xmlns:a16="http://schemas.microsoft.com/office/drawing/2014/main" id="{BC92D1AA-61BC-4FAE-B2B2-98CE3BDD971F}"/>
              </a:ext>
            </a:extLst>
          </p:cNvPr>
          <p:cNvSpPr/>
          <p:nvPr/>
        </p:nvSpPr>
        <p:spPr>
          <a:xfrm flipH="1">
            <a:off x="6652220" y="5735287"/>
            <a:ext cx="3365020" cy="589708"/>
          </a:xfrm>
          <a:prstGeom prst="wedgeRoundRectCallout">
            <a:avLst>
              <a:gd name="adj1" fmla="val -40597"/>
              <a:gd name="adj2" fmla="val 6820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dirty="0">
                <a:solidFill>
                  <a:srgbClr val="00B050"/>
                </a:solidFill>
              </a:rPr>
              <a:t>✔</a:t>
            </a:r>
            <a:endParaRPr lang="en-US" dirty="0">
              <a:solidFill>
                <a:srgbClr val="00B050"/>
              </a:solidFill>
              <a:latin typeface="Consolas" panose="020B0609020204030204" pitchFamily="49" charset="0"/>
            </a:endParaRPr>
          </a:p>
        </p:txBody>
      </p:sp>
    </p:spTree>
    <p:extLst>
      <p:ext uri="{BB962C8B-B14F-4D97-AF65-F5344CB8AC3E}">
        <p14:creationId xmlns:p14="http://schemas.microsoft.com/office/powerpoint/2010/main" val="396159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8" grpId="0" animBg="1"/>
      <p:bldP spid="39" grpId="0" animBg="1"/>
      <p:bldP spid="4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24053</TotalTime>
  <Words>22608</Words>
  <Application>Microsoft Office PowerPoint</Application>
  <PresentationFormat>Widescreen</PresentationFormat>
  <Paragraphs>2215</Paragraphs>
  <Slides>95</Slides>
  <Notes>77</Notes>
  <HiddenSlides>35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Calibri Light</vt:lpstr>
      <vt:lpstr>Cambria Math</vt:lpstr>
      <vt:lpstr>Calibri</vt:lpstr>
      <vt:lpstr>Arial</vt:lpstr>
      <vt:lpstr>Consolas</vt:lpstr>
      <vt:lpstr>Office Theme</vt:lpstr>
      <vt:lpstr>Performance Engineering of Proof-Based Software Systems at Scale</vt:lpstr>
      <vt:lpstr>Takeaways</vt:lpstr>
      <vt:lpstr>      Fiat Crypto</vt:lpstr>
      <vt:lpstr>Innovation with Cryptography</vt:lpstr>
      <vt:lpstr>The Promise of Verification</vt:lpstr>
      <vt:lpstr>The Overhead of Verification</vt:lpstr>
      <vt:lpstr>Automating Verification</vt:lpstr>
      <vt:lpstr>Our script is run and checked by…</vt:lpstr>
      <vt:lpstr>The Big Problem in Automating Verification</vt:lpstr>
      <vt:lpstr>The Potential of Automating Verification</vt:lpstr>
      <vt:lpstr>It’s really easy to use!</vt:lpstr>
      <vt:lpstr>It’s really easy to use!</vt:lpstr>
      <vt:lpstr>Requirements</vt:lpstr>
      <vt:lpstr>Where was the asymptotic performance issue?</vt:lpstr>
      <vt:lpstr>Fiat Cryptography Pieces</vt:lpstr>
      <vt:lpstr>Verification Time: 1 limb</vt:lpstr>
      <vt:lpstr>Verification Time: 1 limb</vt:lpstr>
      <vt:lpstr>Verification Time: 2 limbs</vt:lpstr>
      <vt:lpstr>Verification Time: 3 limbs</vt:lpstr>
      <vt:lpstr>What is Partial Evaluation?</vt:lpstr>
      <vt:lpstr>What is Partial Evaluation?</vt:lpstr>
      <vt:lpstr>Partial Evaluation in Fiat Cryptography</vt:lpstr>
      <vt:lpstr>Partial Evaluation is slow</vt:lpstr>
      <vt:lpstr>What is a proof engine?</vt:lpstr>
      <vt:lpstr>Our Approach</vt:lpstr>
      <vt:lpstr>Requirements for Partial Evaluation</vt:lpstr>
      <vt:lpstr>β-reduction</vt:lpstr>
      <vt:lpstr>ιδ-reduction + rewrites</vt:lpstr>
      <vt:lpstr>Code Sharing Preservation</vt:lpstr>
      <vt:lpstr>Compiler passes</vt:lpstr>
      <vt:lpstr>Extra Requirements</vt:lpstr>
      <vt:lpstr>The compiler passes need to be fused</vt:lpstr>
      <vt:lpstr>Implementation</vt:lpstr>
      <vt:lpstr>Proof by Reflection</vt:lpstr>
      <vt:lpstr>Non-Reflection Example</vt:lpstr>
      <vt:lpstr>Reflection Example: Up-Front Work</vt:lpstr>
      <vt:lpstr>Reflection Example</vt:lpstr>
      <vt:lpstr>Why reflective rewriting?</vt:lpstr>
      <vt:lpstr>Normalization by Evaluation</vt:lpstr>
      <vt:lpstr>Normalization by Evaluation</vt:lpstr>
      <vt:lpstr>Normalization by Evaluation</vt:lpstr>
      <vt:lpstr>Let-Lifting</vt:lpstr>
      <vt:lpstr>Rewriting</vt:lpstr>
      <vt:lpstr>More Features</vt:lpstr>
      <vt:lpstr>Implementation</vt:lpstr>
      <vt:lpstr>Evaluation</vt:lpstr>
      <vt:lpstr>Performance</vt:lpstr>
      <vt:lpstr>Performance on Fiat Cryptography</vt:lpstr>
      <vt:lpstr>Our Approach</vt:lpstr>
      <vt:lpstr>Fiat-Crypto Performance Through the Ages</vt:lpstr>
      <vt:lpstr>Using setoid_rewrite (approximate) (what date?)</vt:lpstr>
      <vt:lpstr>Using old pipeline with notations, before I fixed 4000 millennia problem (approximate)</vt:lpstr>
      <vt:lpstr>Old pipeline after fixing 4000 millennia problem</vt:lpstr>
      <vt:lpstr>New pipeline (in the vm)</vt:lpstr>
      <vt:lpstr>CPS revisited</vt:lpstr>
      <vt:lpstr>New Pipeline extraction</vt:lpstr>
      <vt:lpstr>Takeaways</vt:lpstr>
      <vt:lpstr>Let’s take a step back</vt:lpstr>
      <vt:lpstr>What I did in my PhD</vt:lpstr>
      <vt:lpstr>Our current approach to performance</vt:lpstr>
      <vt:lpstr>Abstraction is not enough</vt:lpstr>
      <vt:lpstr>Reflection will not save us</vt:lpstr>
      <vt:lpstr>Can we avoid carving out the proof engine?</vt:lpstr>
      <vt:lpstr>Not just an engineering challenge</vt:lpstr>
      <vt:lpstr>Next Questions about Proof Engines</vt:lpstr>
      <vt:lpstr>       My hope</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lpstr>Structure of this Defense</vt:lpstr>
      <vt:lpstr>Partial Evaluation and Rewriting: Implementation</vt:lpstr>
      <vt:lpstr>Partial Evaluation and Rewriting: Implementation</vt:lpstr>
      <vt:lpstr>Automating Verification: Why?</vt:lpstr>
      <vt:lpstr>The Current State: What’s the Scale?</vt:lpstr>
      <vt:lpstr>Examples Abound</vt:lpstr>
      <vt:lpstr>Automating Verification: What?</vt:lpstr>
      <vt:lpstr>State-of-the-Art Methodology</vt:lpstr>
      <vt:lpstr>State-of-the-Art Methodology</vt:lpstr>
      <vt:lpstr>The Big Problem in Automating Verification</vt:lpstr>
      <vt:lpstr>Can’t Use Prior Work</vt:lpstr>
      <vt:lpstr>Timing of Partial Evaluation by setoid_rewrite</vt:lpstr>
      <vt:lpstr>Proof Engines: Next Questions</vt:lpstr>
      <vt:lpstr>Reflection will not save us</vt:lpstr>
      <vt:lpstr>Can we avoid carving out the proof engine?</vt:lpstr>
      <vt:lpstr>Aside: Why did reflection help at all?</vt:lpstr>
      <vt:lpstr>Automating Verification: Next Steps</vt:lpstr>
      <vt:lpstr>Proof Engines: Next Questions</vt:lpstr>
      <vt:lpstr>New Pipeline extraction</vt:lpstr>
      <vt:lpstr>Partial Evaluation and Rewriting: Implementation: Rewriting</vt:lpstr>
      <vt:lpstr>Non-Reflection Example</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263</cp:revision>
  <dcterms:created xsi:type="dcterms:W3CDTF">2020-11-09T22:36:26Z</dcterms:created>
  <dcterms:modified xsi:type="dcterms:W3CDTF">2020-11-30T17:55:27Z</dcterms:modified>
</cp:coreProperties>
</file>